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2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59" r:id="rId6"/>
    <p:sldId id="406" r:id="rId7"/>
    <p:sldId id="372" r:id="rId8"/>
    <p:sldId id="374" r:id="rId9"/>
    <p:sldId id="427" r:id="rId10"/>
    <p:sldId id="380" r:id="rId11"/>
    <p:sldId id="429" r:id="rId12"/>
    <p:sldId id="383" r:id="rId13"/>
    <p:sldId id="445" r:id="rId14"/>
    <p:sldId id="444" r:id="rId15"/>
    <p:sldId id="446" r:id="rId16"/>
    <p:sldId id="378" r:id="rId17"/>
    <p:sldId id="386" r:id="rId18"/>
    <p:sldId id="388" r:id="rId19"/>
    <p:sldId id="390" r:id="rId20"/>
    <p:sldId id="387" r:id="rId21"/>
    <p:sldId id="391" r:id="rId22"/>
    <p:sldId id="407" r:id="rId23"/>
    <p:sldId id="393" r:id="rId24"/>
    <p:sldId id="263"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 id="2" name="M0rtzz"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4885"/>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6875674-3811-4388-8038-25FACC59D1BA}" styleName="{579c6442-d76d-4a06-bb57-c6b8932502a0}">
    <a:wholeTbl>
      <a:tcTxStyle>
        <a:fontRef idx="none">
          <a:prstClr val="black"/>
        </a:fontRef>
      </a:tcTxStyle>
      <a:tcStyle>
        <a:tcBdr>
          <a:left>
            <a:ln w="19050" cmpd="sng">
              <a:solidFill>
                <a:srgbClr val="FFFFFF"/>
              </a:solidFill>
            </a:ln>
          </a:left>
          <a:right>
            <a:ln w="19050" cmpd="sng">
              <a:solidFill>
                <a:srgbClr val="FFFFFF"/>
              </a:solidFill>
            </a:ln>
          </a:right>
          <a:top>
            <a:ln w="19050" cmpd="sng">
              <a:solidFill>
                <a:srgbClr val="FFFFFF"/>
              </a:solidFill>
            </a:ln>
          </a:top>
          <a:bottom>
            <a:ln w="19050" cmpd="sng">
              <a:solidFill>
                <a:srgbClr val="FFFFFF"/>
              </a:solidFill>
            </a:ln>
          </a:bottom>
          <a:insideV>
            <a:ln w="19050" cmpd="sng">
              <a:solidFill>
                <a:srgbClr val="FFFFFF"/>
              </a:solidFill>
            </a:ln>
          </a:insideV>
        </a:tcBdr>
        <a:fill>
          <a:solidFill>
            <a:srgbClr val="FFFFFF"/>
          </a:solidFill>
        </a:fill>
      </a:tcStyle>
    </a:wholeTbl>
    <a:band1H>
      <a:tcTxStyle>
        <a:fontRef idx="none">
          <a:prstClr val="black"/>
        </a:fontRef>
      </a:tcTxStyle>
      <a:tcStyle>
        <a:tcBdr/>
        <a:fill>
          <a:solidFill>
            <a:srgbClr val="98BBE2"/>
          </a:solidFill>
        </a:fill>
      </a:tcStyle>
    </a:band1H>
    <a:band2H>
      <a:tcTxStyle>
        <a:fontRef idx="none">
          <a:prstClr val="black"/>
        </a:fontRef>
      </a:tcTxStyle>
      <a:tcStyle>
        <a:tcBdr/>
        <a:fill>
          <a:solidFill>
            <a:srgbClr val="D7E5F4"/>
          </a:solidFill>
        </a:fill>
      </a:tcStyle>
    </a:band2H>
    <a:firstRow>
      <a:tcTxStyle>
        <a:fontRef idx="none">
          <a:prstClr val="black"/>
        </a:fontRef>
      </a:tcTxStyle>
      <a:tcStyle>
        <a:tcBdr>
          <a:bottom>
            <a:ln w="28575" cmpd="sng">
              <a:solidFill>
                <a:srgbClr val="528CCF"/>
              </a:solidFill>
            </a:ln>
          </a:bottom>
        </a:tcBdr>
        <a:fill>
          <a:solidFill>
            <a:srgbClr val="D7E5F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3" d="100"/>
          <a:sy n="83" d="100"/>
        </p:scale>
        <p:origin x="744" y="77"/>
      </p:cViewPr>
      <p:guideLst>
        <p:guide orient="horz" pos="2160"/>
        <p:guide pos="387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16.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03-02T10:06:54.183"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C4885"/>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5.png"/><Relationship Id="rId5" Type="http://schemas.openxmlformats.org/officeDocument/2006/relationships/tags" Target="../tags/tag6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2.xml"/><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tags" Target="../tags/tag91.xml"/><Relationship Id="rId4" Type="http://schemas.openxmlformats.org/officeDocument/2006/relationships/image" Target="../media/image20.png"/><Relationship Id="rId3" Type="http://schemas.openxmlformats.org/officeDocument/2006/relationships/tags" Target="../tags/tag90.xml"/><Relationship Id="rId2" Type="http://schemas.openxmlformats.org/officeDocument/2006/relationships/image" Target="../media/image19.png"/><Relationship Id="rId10" Type="http://schemas.openxmlformats.org/officeDocument/2006/relationships/notesSlide" Target="../notesSlides/notesSlide10.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3" Type="http://schemas.openxmlformats.org/officeDocument/2006/relationships/notesSlide" Target="../notesSlides/notesSlide11.xml"/><Relationship Id="rId52" Type="http://schemas.openxmlformats.org/officeDocument/2006/relationships/slideLayout" Target="../slideLayouts/slideLayout1.xml"/><Relationship Id="rId51" Type="http://schemas.openxmlformats.org/officeDocument/2006/relationships/tags" Target="../tags/tag143.xml"/><Relationship Id="rId50" Type="http://schemas.openxmlformats.org/officeDocument/2006/relationships/tags" Target="../tags/tag142.xml"/><Relationship Id="rId5" Type="http://schemas.openxmlformats.org/officeDocument/2006/relationships/tags" Target="../tags/tag97.xml"/><Relationship Id="rId49" Type="http://schemas.openxmlformats.org/officeDocument/2006/relationships/tags" Target="../tags/tag141.xml"/><Relationship Id="rId48" Type="http://schemas.openxmlformats.org/officeDocument/2006/relationships/tags" Target="../tags/tag140.xml"/><Relationship Id="rId47" Type="http://schemas.openxmlformats.org/officeDocument/2006/relationships/tags" Target="../tags/tag139.xml"/><Relationship Id="rId46" Type="http://schemas.openxmlformats.org/officeDocument/2006/relationships/tags" Target="../tags/tag138.xml"/><Relationship Id="rId45" Type="http://schemas.openxmlformats.org/officeDocument/2006/relationships/tags" Target="../tags/tag137.xml"/><Relationship Id="rId44" Type="http://schemas.openxmlformats.org/officeDocument/2006/relationships/tags" Target="../tags/tag136.xml"/><Relationship Id="rId43" Type="http://schemas.openxmlformats.org/officeDocument/2006/relationships/tags" Target="../tags/tag135.xml"/><Relationship Id="rId42" Type="http://schemas.openxmlformats.org/officeDocument/2006/relationships/tags" Target="../tags/tag134.xml"/><Relationship Id="rId41" Type="http://schemas.openxmlformats.org/officeDocument/2006/relationships/tags" Target="../tags/tag133.xml"/><Relationship Id="rId40" Type="http://schemas.openxmlformats.org/officeDocument/2006/relationships/tags" Target="../tags/tag132.xml"/><Relationship Id="rId4" Type="http://schemas.openxmlformats.org/officeDocument/2006/relationships/tags" Target="../tags/tag96.xml"/><Relationship Id="rId39" Type="http://schemas.openxmlformats.org/officeDocument/2006/relationships/tags" Target="../tags/tag131.xml"/><Relationship Id="rId38" Type="http://schemas.openxmlformats.org/officeDocument/2006/relationships/tags" Target="../tags/tag130.xml"/><Relationship Id="rId37" Type="http://schemas.openxmlformats.org/officeDocument/2006/relationships/tags" Target="../tags/tag129.xml"/><Relationship Id="rId36" Type="http://schemas.openxmlformats.org/officeDocument/2006/relationships/tags" Target="../tags/tag128.xml"/><Relationship Id="rId35" Type="http://schemas.openxmlformats.org/officeDocument/2006/relationships/tags" Target="../tags/tag127.xml"/><Relationship Id="rId34" Type="http://schemas.openxmlformats.org/officeDocument/2006/relationships/tags" Target="../tags/tag126.xml"/><Relationship Id="rId33" Type="http://schemas.openxmlformats.org/officeDocument/2006/relationships/tags" Target="../tags/tag125.xml"/><Relationship Id="rId32" Type="http://schemas.openxmlformats.org/officeDocument/2006/relationships/tags" Target="../tags/tag124.xml"/><Relationship Id="rId31" Type="http://schemas.openxmlformats.org/officeDocument/2006/relationships/tags" Target="../tags/tag123.xml"/><Relationship Id="rId30" Type="http://schemas.openxmlformats.org/officeDocument/2006/relationships/tags" Target="../tags/tag122.xml"/><Relationship Id="rId3" Type="http://schemas.openxmlformats.org/officeDocument/2006/relationships/tags" Target="../tags/tag95.xml"/><Relationship Id="rId29" Type="http://schemas.openxmlformats.org/officeDocument/2006/relationships/tags" Target="../tags/tag121.xml"/><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tags" Target="../tags/tag114.xml"/><Relationship Id="rId21" Type="http://schemas.openxmlformats.org/officeDocument/2006/relationships/tags" Target="../tags/tag113.xml"/><Relationship Id="rId20" Type="http://schemas.openxmlformats.org/officeDocument/2006/relationships/tags" Target="../tags/tag112.xml"/><Relationship Id="rId2" Type="http://schemas.openxmlformats.org/officeDocument/2006/relationships/tags" Target="../tags/tag94.xml"/><Relationship Id="rId19" Type="http://schemas.openxmlformats.org/officeDocument/2006/relationships/tags" Target="../tags/tag111.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tags" Target="../tags/tag146.xml"/><Relationship Id="rId4" Type="http://schemas.openxmlformats.org/officeDocument/2006/relationships/image" Target="../media/image17.emf"/><Relationship Id="rId3" Type="http://schemas.openxmlformats.org/officeDocument/2006/relationships/tags" Target="../tags/tag145.xml"/><Relationship Id="rId2" Type="http://schemas.openxmlformats.org/officeDocument/2006/relationships/image" Target="../media/image23.png"/><Relationship Id="rId1" Type="http://schemas.openxmlformats.org/officeDocument/2006/relationships/tags" Target="../tags/tag144.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tags" Target="../tags/tag150.xml"/><Relationship Id="rId6" Type="http://schemas.openxmlformats.org/officeDocument/2006/relationships/image" Target="../media/image26.png"/><Relationship Id="rId5" Type="http://schemas.openxmlformats.org/officeDocument/2006/relationships/tags" Target="../tags/tag149.xml"/><Relationship Id="rId4" Type="http://schemas.openxmlformats.org/officeDocument/2006/relationships/image" Target="../media/image25.png"/><Relationship Id="rId3" Type="http://schemas.openxmlformats.org/officeDocument/2006/relationships/tags" Target="../tags/tag148.xml"/><Relationship Id="rId2" Type="http://schemas.openxmlformats.org/officeDocument/2006/relationships/image" Target="../media/image24.png"/><Relationship Id="rId10" Type="http://schemas.openxmlformats.org/officeDocument/2006/relationships/notesSlide" Target="../notesSlides/notesSlide13.xml"/><Relationship Id="rId1" Type="http://schemas.openxmlformats.org/officeDocument/2006/relationships/tags" Target="../tags/tag14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51.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2" Type="http://schemas.openxmlformats.org/officeDocument/2006/relationships/notesSlide" Target="../notesSlides/notesSlide15.xml"/><Relationship Id="rId11" Type="http://schemas.openxmlformats.org/officeDocument/2006/relationships/slideLayout" Target="../slideLayouts/slideLayout7.xml"/><Relationship Id="rId10" Type="http://schemas.openxmlformats.org/officeDocument/2006/relationships/image" Target="../media/image7.png"/><Relationship Id="rId1" Type="http://schemas.openxmlformats.org/officeDocument/2006/relationships/tags" Target="../tags/tag15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7.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4" Type="http://schemas.openxmlformats.org/officeDocument/2006/relationships/notesSlide" Target="../notesSlides/notesSlide17.xml"/><Relationship Id="rId33" Type="http://schemas.openxmlformats.org/officeDocument/2006/relationships/slideLayout" Target="../slideLayouts/slideLayout7.xml"/><Relationship Id="rId32" Type="http://schemas.openxmlformats.org/officeDocument/2006/relationships/tags" Target="../tags/tag193.xml"/><Relationship Id="rId31" Type="http://schemas.openxmlformats.org/officeDocument/2006/relationships/tags" Target="../tags/tag192.xml"/><Relationship Id="rId30" Type="http://schemas.openxmlformats.org/officeDocument/2006/relationships/tags" Target="../tags/tag191.xml"/><Relationship Id="rId3" Type="http://schemas.openxmlformats.org/officeDocument/2006/relationships/tags" Target="../tags/tag164.xml"/><Relationship Id="rId29" Type="http://schemas.openxmlformats.org/officeDocument/2006/relationships/tags" Target="../tags/tag190.xml"/><Relationship Id="rId28" Type="http://schemas.openxmlformats.org/officeDocument/2006/relationships/tags" Target="../tags/tag189.xml"/><Relationship Id="rId27" Type="http://schemas.openxmlformats.org/officeDocument/2006/relationships/tags" Target="../tags/tag188.xml"/><Relationship Id="rId26" Type="http://schemas.openxmlformats.org/officeDocument/2006/relationships/tags" Target="../tags/tag187.xml"/><Relationship Id="rId25" Type="http://schemas.openxmlformats.org/officeDocument/2006/relationships/tags" Target="../tags/tag186.xml"/><Relationship Id="rId24" Type="http://schemas.openxmlformats.org/officeDocument/2006/relationships/tags" Target="../tags/tag185.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tags" Target="../tags/tag182.xml"/><Relationship Id="rId20" Type="http://schemas.openxmlformats.org/officeDocument/2006/relationships/tags" Target="../tags/tag181.xml"/><Relationship Id="rId2" Type="http://schemas.openxmlformats.org/officeDocument/2006/relationships/tags" Target="../tags/tag163.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19.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image" Target="../media/image31.png"/><Relationship Id="rId7" Type="http://schemas.openxmlformats.org/officeDocument/2006/relationships/tags" Target="../tags/tag202.xml"/><Relationship Id="rId6" Type="http://schemas.openxmlformats.org/officeDocument/2006/relationships/image" Target="../media/image30.png"/><Relationship Id="rId5" Type="http://schemas.openxmlformats.org/officeDocument/2006/relationships/tags" Target="../tags/tag201.xml"/><Relationship Id="rId4" Type="http://schemas.openxmlformats.org/officeDocument/2006/relationships/image" Target="../media/image29.png"/><Relationship Id="rId3" Type="http://schemas.openxmlformats.org/officeDocument/2006/relationships/tags" Target="../tags/tag200.xml"/><Relationship Id="rId2" Type="http://schemas.openxmlformats.org/officeDocument/2006/relationships/image" Target="../media/image28.png"/><Relationship Id="rId19" Type="http://schemas.openxmlformats.org/officeDocument/2006/relationships/notesSlide" Target="../notesSlides/notesSlide19.xml"/><Relationship Id="rId18" Type="http://schemas.openxmlformats.org/officeDocument/2006/relationships/slideLayout" Target="../slideLayouts/slideLayout7.xml"/><Relationship Id="rId17" Type="http://schemas.openxmlformats.org/officeDocument/2006/relationships/image" Target="../media/image33.png"/><Relationship Id="rId16" Type="http://schemas.openxmlformats.org/officeDocument/2006/relationships/tags" Target="../tags/tag209.xml"/><Relationship Id="rId15" Type="http://schemas.openxmlformats.org/officeDocument/2006/relationships/image" Target="../media/image32.png"/><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9.xml"/></Relationships>
</file>

<file path=ppt/slides/_rels/slide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6" Type="http://schemas.openxmlformats.org/officeDocument/2006/relationships/notesSlide" Target="../notesSlides/notesSlide2.xml"/><Relationship Id="rId15" Type="http://schemas.openxmlformats.org/officeDocument/2006/relationships/slideLayout" Target="../slideLayouts/slideLayout7.xml"/><Relationship Id="rId14" Type="http://schemas.openxmlformats.org/officeDocument/2006/relationships/image" Target="../media/image7.png"/><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7.xml"/><Relationship Id="rId7" Type="http://schemas.openxmlformats.org/officeDocument/2006/relationships/image" Target="../media/image36.png"/><Relationship Id="rId6" Type="http://schemas.openxmlformats.org/officeDocument/2006/relationships/tags" Target="../tags/tag212.xml"/><Relationship Id="rId5" Type="http://schemas.openxmlformats.org/officeDocument/2006/relationships/image" Target="../media/image35.png"/><Relationship Id="rId4" Type="http://schemas.openxmlformats.org/officeDocument/2006/relationships/tags" Target="../tags/tag211.xml"/><Relationship Id="rId3" Type="http://schemas.openxmlformats.org/officeDocument/2006/relationships/image" Target="../media/image34.png"/><Relationship Id="rId2" Type="http://schemas.openxmlformats.org/officeDocument/2006/relationships/tags" Target="../tags/tag210.xml"/><Relationship Id="rId1" Type="http://schemas.openxmlformats.org/officeDocument/2006/relationships/hyperlink" Target="https://github.com/EpicGames/UnrealEngine" TargetMode="Externa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tags" Target="../tags/tag214.xml"/><Relationship Id="rId2" Type="http://schemas.openxmlformats.org/officeDocument/2006/relationships/image" Target="../media/image37.png"/><Relationship Id="rId1" Type="http://schemas.openxmlformats.org/officeDocument/2006/relationships/tags" Target="../tags/tag21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tags" Target="../tags/tag215.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79.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8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8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87.xml"/><Relationship Id="rId6" Type="http://schemas.openxmlformats.org/officeDocument/2006/relationships/image" Target="../media/image17.emf"/><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image" Target="../media/image15.png"/><Relationship Id="rId1" Type="http://schemas.openxmlformats.org/officeDocument/2006/relationships/tags" Target="../tags/tag8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p:nvPr/>
        </p:nvSpPr>
        <p:spPr>
          <a:xfrm>
            <a:off x="5246" y="4902368"/>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pic>
        <p:nvPicPr>
          <p:cNvPr id="2053" name="图片 11"/>
          <p:cNvPicPr>
            <a:picLocks noChangeAspect="1"/>
          </p:cNvPicPr>
          <p:nvPr/>
        </p:nvPicPr>
        <p:blipFill>
          <a:blip r:embed="rId1"/>
          <a:srcRect b="52040"/>
          <a:stretch>
            <a:fillRect/>
          </a:stretch>
        </p:blipFill>
        <p:spPr>
          <a:xfrm>
            <a:off x="5559863" y="2801518"/>
            <a:ext cx="6768962" cy="2090270"/>
          </a:xfrm>
          <a:prstGeom prst="rect">
            <a:avLst/>
          </a:prstGeom>
          <a:noFill/>
          <a:ln w="9525">
            <a:noFill/>
          </a:ln>
        </p:spPr>
      </p:pic>
      <p:grpSp>
        <p:nvGrpSpPr>
          <p:cNvPr id="4103" name="组合 16"/>
          <p:cNvGrpSpPr/>
          <p:nvPr/>
        </p:nvGrpSpPr>
        <p:grpSpPr>
          <a:xfrm>
            <a:off x="5647055" y="5206086"/>
            <a:ext cx="711201" cy="338137"/>
            <a:chOff x="1234" y="0"/>
            <a:chExt cx="711152" cy="339073"/>
          </a:xfrm>
        </p:grpSpPr>
        <p:sp>
          <p:nvSpPr>
            <p:cNvPr id="205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2057" name="组合 18"/>
            <p:cNvPicPr/>
            <p:nvPr/>
          </p:nvPicPr>
          <p:blipFill>
            <a:blip r:embed="rId2"/>
            <a:stretch>
              <a:fillRect/>
            </a:stretch>
          </p:blipFill>
          <p:spPr>
            <a:xfrm>
              <a:off x="1234" y="21724"/>
              <a:ext cx="298704" cy="298704"/>
            </a:xfrm>
            <a:prstGeom prst="rect">
              <a:avLst/>
            </a:prstGeom>
            <a:noFill/>
            <a:ln w="9525">
              <a:noFill/>
            </a:ln>
          </p:spPr>
        </p:pic>
      </p:grpSp>
      <p:sp>
        <p:nvSpPr>
          <p:cNvPr id="2060" name="矩形 37"/>
          <p:cNvSpPr/>
          <p:nvPr/>
        </p:nvSpPr>
        <p:spPr>
          <a:xfrm>
            <a:off x="1032849" y="5858243"/>
            <a:ext cx="4856480"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charset="0"/>
                <a:ea typeface="宋体" panose="02010600030101010101" pitchFamily="2" charset="-122"/>
              </a:rPr>
              <a:t>公司成员：徐梓航、郭宇航、冯帅迪、杨浩晨、关晗</a:t>
            </a:r>
            <a:endParaRPr lang="zh-CN" altLang="en-US" sz="1600" dirty="0">
              <a:solidFill>
                <a:srgbClr val="FFFFFF"/>
              </a:solidFill>
              <a:latin typeface="Calibri" panose="020F0502020204030204" charset="0"/>
              <a:ea typeface="宋体" panose="02010600030101010101" pitchFamily="2" charset="-122"/>
            </a:endParaRPr>
          </a:p>
        </p:txBody>
      </p:sp>
      <p:sp>
        <p:nvSpPr>
          <p:cNvPr id="2062" name="文本框 58"/>
          <p:cNvSpPr txBox="1"/>
          <p:nvPr/>
        </p:nvSpPr>
        <p:spPr>
          <a:xfrm>
            <a:off x="1266825" y="1384300"/>
            <a:ext cx="9942830" cy="1198880"/>
          </a:xfrm>
          <a:prstGeom prst="rect">
            <a:avLst/>
          </a:prstGeom>
          <a:noFill/>
          <a:ln w="9525">
            <a:noFill/>
          </a:ln>
        </p:spPr>
        <p:txBody>
          <a:bodyPr wrap="square" anchor="t">
            <a:spAutoFit/>
          </a:bodyPr>
          <a:lstStyle/>
          <a:p>
            <a:pPr lvl="0" algn="ctr" eaLnBrk="1" hangingPunct="1"/>
            <a:r>
              <a:rPr lang="en-US" altLang="zh-CN" sz="4000" b="1" dirty="0">
                <a:solidFill>
                  <a:srgbClr val="1C4885"/>
                </a:solidFill>
                <a:latin typeface="微软雅黑" panose="020B0503020204020204" pitchFamily="34" charset="-122"/>
                <a:ea typeface="微软雅黑" panose="020B0503020204020204" pitchFamily="34" charset="-122"/>
              </a:rPr>
              <a:t>VisionVoyage</a:t>
            </a:r>
            <a:endParaRPr lang="en-US" altLang="zh-CN" sz="4000" b="1" dirty="0">
              <a:solidFill>
                <a:srgbClr val="1C4885"/>
              </a:solidFill>
              <a:latin typeface="微软雅黑" panose="020B0503020204020204" pitchFamily="34" charset="-122"/>
              <a:ea typeface="微软雅黑" panose="020B0503020204020204" pitchFamily="34" charset="-122"/>
            </a:endParaRPr>
          </a:p>
          <a:p>
            <a:pPr lvl="0" algn="ctr" eaLnBrk="1" hangingPunct="1"/>
            <a:r>
              <a:rPr lang="zh-CN" altLang="en-US" sz="3200" b="1" dirty="0">
                <a:solidFill>
                  <a:srgbClr val="1C4885"/>
                </a:solidFill>
                <a:latin typeface="微软雅黑" panose="020B0503020204020204" pitchFamily="34" charset="-122"/>
                <a:ea typeface="微软雅黑" panose="020B0503020204020204" pitchFamily="34" charset="-122"/>
              </a:rPr>
              <a:t>基于鱼眼相机与其他感知技术的自动驾驶仿真系统</a:t>
            </a:r>
            <a:endParaRPr lang="zh-CN" altLang="en-US" sz="3200" b="1" dirty="0">
              <a:solidFill>
                <a:srgbClr val="1C4885"/>
              </a:solidFill>
              <a:latin typeface="微软雅黑" panose="020B0503020204020204" pitchFamily="34" charset="-122"/>
              <a:ea typeface="微软雅黑" panose="020B0503020204020204" pitchFamily="34" charset="-122"/>
            </a:endParaRPr>
          </a:p>
        </p:txBody>
      </p:sp>
      <p:sp>
        <p:nvSpPr>
          <p:cNvPr id="3" name="矩形 37"/>
          <p:cNvSpPr/>
          <p:nvPr/>
        </p:nvSpPr>
        <p:spPr>
          <a:xfrm>
            <a:off x="6058971" y="5237417"/>
            <a:ext cx="1404620"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charset="0"/>
                <a:ea typeface="宋体" panose="02010600030101010101" pitchFamily="2" charset="-122"/>
                <a:sym typeface="+mn-ea"/>
              </a:rPr>
              <a:t>组别：第</a:t>
            </a:r>
            <a:r>
              <a:rPr lang="en-US" altLang="zh-CN" sz="1600" dirty="0">
                <a:solidFill>
                  <a:srgbClr val="FFFFFF"/>
                </a:solidFill>
                <a:latin typeface="Calibri" panose="020F0502020204030204" charset="0"/>
                <a:ea typeface="宋体" panose="02010600030101010101" pitchFamily="2" charset="-122"/>
                <a:sym typeface="+mn-ea"/>
              </a:rPr>
              <a:t>11</a:t>
            </a:r>
            <a:r>
              <a:rPr lang="zh-CN" altLang="en-US" sz="1600" dirty="0">
                <a:solidFill>
                  <a:srgbClr val="FFFFFF"/>
                </a:solidFill>
                <a:latin typeface="Calibri" panose="020F0502020204030204" charset="0"/>
                <a:ea typeface="宋体" panose="02010600030101010101" pitchFamily="2" charset="-122"/>
                <a:sym typeface="+mn-ea"/>
              </a:rPr>
              <a:t>组</a:t>
            </a:r>
            <a:endParaRPr lang="zh-CN" altLang="en-US" sz="1600" dirty="0">
              <a:solidFill>
                <a:srgbClr val="FFFFFF"/>
              </a:solidFill>
              <a:latin typeface="Calibri" panose="020F0502020204030204" charset="0"/>
              <a:ea typeface="宋体" panose="02010600030101010101" pitchFamily="2" charset="-122"/>
            </a:endParaRPr>
          </a:p>
        </p:txBody>
      </p:sp>
      <p:sp>
        <p:nvSpPr>
          <p:cNvPr id="16" name="矩形 37"/>
          <p:cNvSpPr/>
          <p:nvPr/>
        </p:nvSpPr>
        <p:spPr>
          <a:xfrm>
            <a:off x="1033003" y="5222872"/>
            <a:ext cx="4295775"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charset="0"/>
                <a:ea typeface="宋体" panose="02010600030101010101" pitchFamily="2" charset="-122"/>
              </a:rPr>
              <a:t>公司名称：</a:t>
            </a:r>
            <a:r>
              <a:rPr sz="1600" dirty="0">
                <a:solidFill>
                  <a:srgbClr val="FFFFFF"/>
                </a:solidFill>
                <a:latin typeface="Calibri" panose="020F0502020204030204" charset="0"/>
                <a:ea typeface="宋体" panose="02010600030101010101" pitchFamily="2" charset="-122"/>
              </a:rPr>
              <a:t>IngenuityDrive-创智行科技有限公司</a:t>
            </a:r>
            <a:endParaRPr sz="1600" dirty="0">
              <a:solidFill>
                <a:srgbClr val="FFFFFF"/>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618301" y="5858249"/>
            <a:ext cx="298730" cy="298730"/>
          </a:xfrm>
          <a:prstGeom prst="rect">
            <a:avLst/>
          </a:prstGeom>
        </p:spPr>
      </p:pic>
      <p:pic>
        <p:nvPicPr>
          <p:cNvPr id="22" name="图片 21"/>
          <p:cNvPicPr>
            <a:picLocks noChangeAspect="1"/>
          </p:cNvPicPr>
          <p:nvPr/>
        </p:nvPicPr>
        <p:blipFill>
          <a:blip r:embed="rId3"/>
          <a:stretch>
            <a:fillRect/>
          </a:stretch>
        </p:blipFill>
        <p:spPr>
          <a:xfrm>
            <a:off x="618484" y="5242784"/>
            <a:ext cx="298730" cy="29873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0886" y="242047"/>
            <a:ext cx="2496200" cy="657694"/>
          </a:xfrm>
          <a:prstGeom prst="rect">
            <a:avLst/>
          </a:prstGeom>
        </p:spPr>
      </p:pic>
      <p:grpSp>
        <p:nvGrpSpPr>
          <p:cNvPr id="11" name="组合 10"/>
          <p:cNvGrpSpPr/>
          <p:nvPr/>
        </p:nvGrpSpPr>
        <p:grpSpPr>
          <a:xfrm>
            <a:off x="204048" y="121717"/>
            <a:ext cx="3802623" cy="1197678"/>
            <a:chOff x="2746788" y="231808"/>
            <a:chExt cx="3802623" cy="1197678"/>
          </a:xfrm>
        </p:grpSpPr>
        <p:pic>
          <p:nvPicPr>
            <p:cNvPr id="12" name="图片 11"/>
            <p:cNvPicPr>
              <a:picLocks noChangeAspect="1"/>
            </p:cNvPicPr>
            <p:nvPr>
              <p:custDataLst>
                <p:tags r:id="rId5"/>
              </p:custDataLst>
            </p:nvPr>
          </p:nvPicPr>
          <p:blipFill rotWithShape="1">
            <a:blip r:embed="rId6">
              <a:extLst>
                <a:ext uri="{28A0092B-C50C-407E-A947-70E740481C1C}">
                  <a14:useLocalDpi xmlns:a14="http://schemas.microsoft.com/office/drawing/2010/main" val="0"/>
                </a:ext>
              </a:extLst>
            </a:blip>
            <a:srcRect l="22662" t="32887" r="21124" b="35803"/>
            <a:stretch>
              <a:fillRect/>
            </a:stretch>
          </p:blipFill>
          <p:spPr>
            <a:xfrm>
              <a:off x="2746788" y="231808"/>
              <a:ext cx="3802623" cy="1128779"/>
            </a:xfrm>
            <a:prstGeom prst="rect">
              <a:avLst/>
            </a:prstGeom>
          </p:spPr>
        </p:pic>
        <p:sp>
          <p:nvSpPr>
            <p:cNvPr id="13" name="文本框 12"/>
            <p:cNvSpPr txBox="1"/>
            <p:nvPr>
              <p:custDataLst>
                <p:tags r:id="rId7"/>
              </p:custDataLst>
            </p:nvPr>
          </p:nvSpPr>
          <p:spPr>
            <a:xfrm>
              <a:off x="3686940" y="1060154"/>
              <a:ext cx="2522552" cy="369332"/>
            </a:xfrm>
            <a:prstGeom prst="rect">
              <a:avLst/>
            </a:prstGeom>
            <a:noFill/>
          </p:spPr>
          <p:txBody>
            <a:bodyPr wrap="square">
              <a:spAutoFit/>
            </a:bodyPr>
            <a:p>
              <a:pPr algn="ctr"/>
              <a:r>
                <a:rPr lang="zh-CN" altLang="en-US">
                  <a:latin typeface="幼圆" panose="02010509060101010101" pitchFamily="49" charset="-122"/>
                  <a:ea typeface="幼圆" panose="02010509060101010101" pitchFamily="49" charset="-122"/>
                </a:rPr>
                <a:t>创智行科技有限公司</a:t>
              </a:r>
              <a:endParaRPr lang="zh-CN" altLang="en-US">
                <a:latin typeface="幼圆" panose="02010509060101010101" pitchFamily="49" charset="-122"/>
                <a:ea typeface="幼圆" panose="02010509060101010101" pitchFamily="49" charset="-122"/>
              </a:endParaRPr>
            </a:p>
          </p:txBody>
        </p:sp>
      </p:grpSp>
      <p:pic>
        <p:nvPicPr>
          <p:cNvPr id="14" name="图片 13"/>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r="12259" b="76148"/>
          <a:stretch>
            <a:fillRect/>
          </a:stretch>
        </p:blipFill>
        <p:spPr>
          <a:xfrm>
            <a:off x="5016316" y="708611"/>
            <a:ext cx="2159184" cy="541763"/>
          </a:xfrm>
          <a:prstGeom prst="rect">
            <a:avLst/>
          </a:prstGeom>
        </p:spPr>
      </p:pic>
      <p:grpSp>
        <p:nvGrpSpPr>
          <p:cNvPr id="9" name="组合 16"/>
          <p:cNvGrpSpPr/>
          <p:nvPr/>
        </p:nvGrpSpPr>
        <p:grpSpPr>
          <a:xfrm>
            <a:off x="7785735" y="5242281"/>
            <a:ext cx="711201" cy="338137"/>
            <a:chOff x="1234" y="0"/>
            <a:chExt cx="711152" cy="339073"/>
          </a:xfrm>
        </p:grpSpPr>
        <p:sp>
          <p:nvSpPr>
            <p:cNvPr id="10" name="矩形 45"/>
            <p:cNvSpPr/>
            <p:nvPr/>
          </p:nvSpPr>
          <p:spPr>
            <a:xfrm>
              <a:off x="402646" y="0"/>
              <a:ext cx="309740" cy="339073"/>
            </a:xfrm>
            <a:prstGeom prst="rect">
              <a:avLst/>
            </a:prstGeom>
            <a:noFill/>
            <a:ln w="9525">
              <a:noFill/>
            </a:ln>
          </p:spPr>
          <p:txBody>
            <a:bodyPr wrap="none" anchor="t">
              <a:spAutoFit/>
            </a:bodyPr>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15" name="组合 18"/>
            <p:cNvPicPr/>
            <p:nvPr/>
          </p:nvPicPr>
          <p:blipFill>
            <a:blip r:embed="rId2"/>
            <a:stretch>
              <a:fillRect/>
            </a:stretch>
          </p:blipFill>
          <p:spPr>
            <a:xfrm>
              <a:off x="1234" y="21724"/>
              <a:ext cx="298704" cy="298704"/>
            </a:xfrm>
            <a:prstGeom prst="rect">
              <a:avLst/>
            </a:prstGeom>
            <a:noFill/>
            <a:ln w="9525">
              <a:noFill/>
            </a:ln>
          </p:spPr>
        </p:pic>
      </p:grpSp>
      <p:sp>
        <p:nvSpPr>
          <p:cNvPr id="17" name="矩形 37"/>
          <p:cNvSpPr/>
          <p:nvPr/>
        </p:nvSpPr>
        <p:spPr>
          <a:xfrm>
            <a:off x="8193841" y="5264087"/>
            <a:ext cx="1605280" cy="337185"/>
          </a:xfrm>
          <a:prstGeom prst="rect">
            <a:avLst/>
          </a:prstGeom>
          <a:noFill/>
          <a:ln w="9525">
            <a:noFill/>
          </a:ln>
        </p:spPr>
        <p:txBody>
          <a:bodyPr wrap="none" anchor="t">
            <a:spAutoFit/>
          </a:bodyPr>
          <a:p>
            <a:pPr lvl="0" algn="l" eaLnBrk="1" hangingPunct="1"/>
            <a:r>
              <a:rPr lang="zh-CN" sz="1600" dirty="0">
                <a:solidFill>
                  <a:srgbClr val="FFFFFF"/>
                </a:solidFill>
                <a:latin typeface="Calibri" panose="020F0502020204030204" charset="0"/>
                <a:ea typeface="宋体" panose="02010600030101010101" pitchFamily="2" charset="-122"/>
                <a:sym typeface="+mn-ea"/>
              </a:rPr>
              <a:t>汇报人：徐梓航</a:t>
            </a:r>
            <a:endParaRPr lang="zh-CN" sz="1600" dirty="0">
              <a:solidFill>
                <a:srgbClr val="FFFFFF"/>
              </a:solidFill>
              <a:latin typeface="Calibri" panose="020F050202020403020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通讯层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3" name="图片 2" descr="20191111192435999"/>
          <p:cNvPicPr>
            <a:picLocks noChangeAspect="1"/>
          </p:cNvPicPr>
          <p:nvPr>
            <p:custDataLst>
              <p:tags r:id="rId1"/>
            </p:custDataLst>
          </p:nvPr>
        </p:nvPicPr>
        <p:blipFill>
          <a:blip r:embed="rId2"/>
          <a:stretch>
            <a:fillRect/>
          </a:stretch>
        </p:blipFill>
        <p:spPr>
          <a:xfrm>
            <a:off x="456565" y="660400"/>
            <a:ext cx="6731635" cy="2094865"/>
          </a:xfrm>
          <a:prstGeom prst="rect">
            <a:avLst/>
          </a:prstGeom>
        </p:spPr>
      </p:pic>
      <p:pic>
        <p:nvPicPr>
          <p:cNvPr id="6" name="图片 5" descr="20191111192657795"/>
          <p:cNvPicPr>
            <a:picLocks noChangeAspect="1"/>
          </p:cNvPicPr>
          <p:nvPr>
            <p:custDataLst>
              <p:tags r:id="rId3"/>
            </p:custDataLst>
          </p:nvPr>
        </p:nvPicPr>
        <p:blipFill>
          <a:blip r:embed="rId4"/>
          <a:stretch>
            <a:fillRect/>
          </a:stretch>
        </p:blipFill>
        <p:spPr>
          <a:xfrm>
            <a:off x="456565" y="3148330"/>
            <a:ext cx="6731635" cy="3232150"/>
          </a:xfrm>
          <a:prstGeom prst="rect">
            <a:avLst/>
          </a:prstGeom>
        </p:spPr>
      </p:pic>
      <p:grpSp>
        <p:nvGrpSpPr>
          <p:cNvPr id="25" name="组合 24" descr="7b0a202020202274657874626f78223a20227b5c2269645c223a32303334303636332c5c227469645c223a5c225c227d220a7d0a"/>
          <p:cNvGrpSpPr/>
          <p:nvPr/>
        </p:nvGrpSpPr>
        <p:grpSpPr>
          <a:xfrm>
            <a:off x="7454900" y="173355"/>
            <a:ext cx="4737100" cy="6402070"/>
            <a:chOff x="6878" y="821"/>
            <a:chExt cx="5098" cy="7584"/>
          </a:xfrm>
        </p:grpSpPr>
        <p:pic>
          <p:nvPicPr>
            <p:cNvPr id="26" name="图片 25" descr="画板 16 副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6878" y="821"/>
              <a:ext cx="5098" cy="7584"/>
            </a:xfrm>
            <a:prstGeom prst="rect">
              <a:avLst/>
            </a:prstGeom>
          </p:spPr>
        </p:pic>
        <p:sp>
          <p:nvSpPr>
            <p:cNvPr id="27" name="文本框 26"/>
            <p:cNvSpPr txBox="1"/>
            <p:nvPr>
              <p:custDataLst>
                <p:tags r:id="rId8"/>
              </p:custDataLst>
            </p:nvPr>
          </p:nvSpPr>
          <p:spPr>
            <a:xfrm>
              <a:off x="7436" y="2287"/>
              <a:ext cx="4154" cy="27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Bef>
                  <a:spcPts val="0"/>
                </a:spcBef>
                <a:spcAft>
                  <a:spcPts val="0"/>
                </a:spcAft>
              </a:pPr>
              <a:r>
                <a:rPr lang="zh-CN" altLang="en-US" b="1">
                  <a:latin typeface="+mn-ea"/>
                </a:rPr>
                <a:t>服务器端负责监听指定的端口，并接收来自客户端的连接请求。而客户端则主动发起连接请求，与服务器建立连接。这种连接是全双工的，允许双方进行双向的数据传输。一旦连接建立成功，客户端就可以通过该连接向服务器发送数据或者接收服务器发送的数据。我们使用异步套接字操作来实现非阻塞式的通信。这样通信过程不会阻塞游戏主线程，从而提高程序的性能和响应速度。</a:t>
              </a:r>
              <a:endParaRPr lang="zh-CN" altLang="en-US" b="1">
                <a:latin typeface="+mn-ea"/>
              </a:endParaRPr>
            </a:p>
            <a:p>
              <a:pPr marL="457200" indent="-457200" algn="l">
                <a:lnSpc>
                  <a:spcPct val="120000"/>
                </a:lnSpc>
                <a:spcBef>
                  <a:spcPts val="0"/>
                </a:spcBef>
                <a:spcAft>
                  <a:spcPts val="0"/>
                </a:spcAft>
                <a:buFont typeface="Arial" panose="020B0604020202020204" pitchFamily="34" charset="0"/>
                <a:buChar char="•"/>
              </a:pPr>
              <a:endParaRPr lang="zh-CN" altLang="en-US" b="1">
                <a:latin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09"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
            </p:custDataLst>
          </p:nvPr>
        </p:nvCxnSpPr>
        <p:spPr>
          <a:xfrm flipV="1">
            <a:off x="2691803" y="4279459"/>
            <a:ext cx="1798576" cy="125273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2"/>
            </p:custDataLst>
          </p:nvPr>
        </p:nvCxnSpPr>
        <p:spPr>
          <a:xfrm flipV="1">
            <a:off x="-48683" y="5525851"/>
            <a:ext cx="2750557" cy="1332149"/>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3"/>
            </p:custDataLst>
          </p:nvPr>
        </p:nvCxnSpPr>
        <p:spPr>
          <a:xfrm>
            <a:off x="4490379" y="4279460"/>
            <a:ext cx="2421427" cy="85169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4"/>
            </p:custDataLst>
          </p:nvPr>
        </p:nvCxnSpPr>
        <p:spPr>
          <a:xfrm flipV="1">
            <a:off x="6911805" y="3231236"/>
            <a:ext cx="2422433" cy="189992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custDataLst>
              <p:tags r:id="rId5"/>
            </p:custDataLst>
          </p:nvPr>
        </p:nvGrpSpPr>
        <p:grpSpPr>
          <a:xfrm>
            <a:off x="2161173" y="4937904"/>
            <a:ext cx="1115384" cy="1115384"/>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custDataLst>
                  <p:tags r:id="rId6"/>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47" name="椭圆 46"/>
              <p:cNvSpPr/>
              <p:nvPr>
                <p:custDataLst>
                  <p:tags r:id="rId7"/>
                </p:custDataLst>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45" name="TextBox 44"/>
            <p:cNvSpPr txBox="1"/>
            <p:nvPr>
              <p:custDataLst>
                <p:tags r:id="rId8"/>
              </p:custDataLst>
            </p:nvPr>
          </p:nvSpPr>
          <p:spPr>
            <a:xfrm>
              <a:off x="1617926" y="4364847"/>
              <a:ext cx="730851" cy="280628"/>
            </a:xfrm>
            <a:prstGeom prst="rect">
              <a:avLst/>
            </a:prstGeom>
            <a:noFill/>
            <a:ln>
              <a:noFill/>
            </a:ln>
          </p:spPr>
          <p:txBody>
            <a:bodyPr wrap="square" rtlCol="0">
              <a:spAutoFit/>
            </a:bodyPr>
            <a:lstStyle/>
            <a:p>
              <a:pPr algn="ctr"/>
              <a:r>
                <a:rPr lang="zh-CN" altLang="en-US" sz="1865" dirty="0">
                  <a:latin typeface="黑体" panose="02010609060101010101" charset="-122"/>
                  <a:ea typeface="黑体" panose="02010609060101010101" charset="-122"/>
                </a:rPr>
                <a:t>一</a:t>
              </a:r>
              <a:endParaRPr lang="zh-CN" altLang="en-US" sz="1865" dirty="0">
                <a:latin typeface="黑体" panose="02010609060101010101" charset="-122"/>
                <a:ea typeface="黑体" panose="02010609060101010101" charset="-122"/>
              </a:endParaRPr>
            </a:p>
          </p:txBody>
        </p:sp>
      </p:grpSp>
      <p:grpSp>
        <p:nvGrpSpPr>
          <p:cNvPr id="48" name="组合 47"/>
          <p:cNvGrpSpPr/>
          <p:nvPr>
            <p:custDataLst>
              <p:tags r:id="rId9"/>
            </p:custDataLst>
          </p:nvPr>
        </p:nvGrpSpPr>
        <p:grpSpPr>
          <a:xfrm>
            <a:off x="3793355" y="3672273"/>
            <a:ext cx="1355605" cy="1355605"/>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custDataLst>
                  <p:tags r:id="rId10"/>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52" name="椭圆 51"/>
              <p:cNvSpPr/>
              <p:nvPr>
                <p:custDataLst>
                  <p:tags r:id="rId11"/>
                </p:custDataLst>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50" name="TextBox 49"/>
            <p:cNvSpPr txBox="1"/>
            <p:nvPr>
              <p:custDataLst>
                <p:tags r:id="rId12"/>
              </p:custDataLst>
            </p:nvPr>
          </p:nvSpPr>
          <p:spPr>
            <a:xfrm>
              <a:off x="3118383" y="3462625"/>
              <a:ext cx="340995" cy="315278"/>
            </a:xfrm>
            <a:prstGeom prst="rect">
              <a:avLst/>
            </a:prstGeom>
            <a:noFill/>
            <a:ln>
              <a:noFill/>
            </a:ln>
          </p:spPr>
          <p:txBody>
            <a:bodyPr wrap="none" rtlCol="0">
              <a:spAutoFit/>
            </a:bodyPr>
            <a:lstStyle/>
            <a:p>
              <a:pPr algn="ctr"/>
              <a:r>
                <a:rPr lang="zh-CN" altLang="en-US" sz="2135" dirty="0">
                  <a:latin typeface="黑体" panose="02010609060101010101" charset="-122"/>
                  <a:ea typeface="黑体" panose="02010609060101010101" charset="-122"/>
                </a:rPr>
                <a:t>二</a:t>
              </a:r>
              <a:endParaRPr lang="zh-CN" altLang="en-US" sz="2135" dirty="0">
                <a:latin typeface="黑体" panose="02010609060101010101" charset="-122"/>
                <a:ea typeface="黑体" panose="02010609060101010101" charset="-122"/>
              </a:endParaRPr>
            </a:p>
          </p:txBody>
        </p:sp>
      </p:grpSp>
      <p:grpSp>
        <p:nvGrpSpPr>
          <p:cNvPr id="53" name="组合 52"/>
          <p:cNvGrpSpPr/>
          <p:nvPr>
            <p:custDataLst>
              <p:tags r:id="rId13"/>
            </p:custDataLst>
          </p:nvPr>
        </p:nvGrpSpPr>
        <p:grpSpPr>
          <a:xfrm>
            <a:off x="6123036" y="4310013"/>
            <a:ext cx="1652523" cy="1652523"/>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custDataLst>
                  <p:tags r:id="rId14"/>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57" name="椭圆 56"/>
              <p:cNvSpPr/>
              <p:nvPr>
                <p:custDataLst>
                  <p:tags r:id="rId15"/>
                </p:custDataLst>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55" name="TextBox 54"/>
            <p:cNvSpPr txBox="1"/>
            <p:nvPr>
              <p:custDataLst>
                <p:tags r:id="rId16"/>
              </p:custDataLst>
            </p:nvPr>
          </p:nvSpPr>
          <p:spPr>
            <a:xfrm>
              <a:off x="4939992" y="4006540"/>
              <a:ext cx="411765" cy="395735"/>
            </a:xfrm>
            <a:prstGeom prst="rect">
              <a:avLst/>
            </a:prstGeom>
            <a:noFill/>
            <a:ln>
              <a:noFill/>
            </a:ln>
          </p:spPr>
          <p:txBody>
            <a:bodyPr wrap="none" rtlCol="0">
              <a:spAutoFit/>
            </a:bodyPr>
            <a:lstStyle/>
            <a:p>
              <a:pPr algn="ctr"/>
              <a:r>
                <a:rPr lang="zh-CN" altLang="en-US" sz="2665" dirty="0">
                  <a:latin typeface="黑体" panose="02010609060101010101" charset="-122"/>
                  <a:ea typeface="黑体" panose="02010609060101010101" charset="-122"/>
                </a:rPr>
                <a:t>三</a:t>
              </a:r>
              <a:endParaRPr lang="zh-CN" altLang="en-US" sz="2665" dirty="0">
                <a:latin typeface="黑体" panose="02010609060101010101" charset="-122"/>
                <a:ea typeface="黑体" panose="02010609060101010101" charset="-122"/>
              </a:endParaRPr>
            </a:p>
          </p:txBody>
        </p:sp>
      </p:grpSp>
      <p:grpSp>
        <p:nvGrpSpPr>
          <p:cNvPr id="58" name="组合 57"/>
          <p:cNvGrpSpPr/>
          <p:nvPr>
            <p:custDataLst>
              <p:tags r:id="rId17"/>
            </p:custDataLst>
          </p:nvPr>
        </p:nvGrpSpPr>
        <p:grpSpPr>
          <a:xfrm>
            <a:off x="8400256" y="2180861"/>
            <a:ext cx="1939931" cy="1939931"/>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custDataLst>
                  <p:tags r:id="rId18"/>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62" name="椭圆 61"/>
              <p:cNvSpPr/>
              <p:nvPr>
                <p:custDataLst>
                  <p:tags r:id="rId19"/>
                </p:custDataLst>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60" name="TextBox 59"/>
            <p:cNvSpPr txBox="1"/>
            <p:nvPr>
              <p:custDataLst>
                <p:tags r:id="rId20"/>
              </p:custDataLst>
            </p:nvPr>
          </p:nvSpPr>
          <p:spPr>
            <a:xfrm>
              <a:off x="6664766" y="2566180"/>
              <a:ext cx="512912" cy="507938"/>
            </a:xfrm>
            <a:prstGeom prst="rect">
              <a:avLst/>
            </a:prstGeom>
            <a:noFill/>
            <a:ln>
              <a:noFill/>
            </a:ln>
          </p:spPr>
          <p:txBody>
            <a:bodyPr wrap="none" rtlCol="0">
              <a:spAutoFit/>
            </a:bodyPr>
            <a:lstStyle/>
            <a:p>
              <a:pPr algn="ctr"/>
              <a:r>
                <a:rPr lang="zh-CN" altLang="en-US" sz="3200" dirty="0">
                  <a:latin typeface="黑体" panose="02010609060101010101" charset="-122"/>
                  <a:ea typeface="黑体" panose="02010609060101010101" charset="-122"/>
                </a:rPr>
                <a:t>四</a:t>
              </a:r>
              <a:endParaRPr lang="zh-CN" altLang="en-US" sz="3200" dirty="0">
                <a:latin typeface="黑体" panose="02010609060101010101" charset="-122"/>
                <a:ea typeface="黑体" panose="02010609060101010101" charset="-122"/>
              </a:endParaRPr>
            </a:p>
          </p:txBody>
        </p:sp>
      </p:grpSp>
      <p:sp>
        <p:nvSpPr>
          <p:cNvPr id="63" name="TextBox 62"/>
          <p:cNvSpPr txBox="1"/>
          <p:nvPr>
            <p:custDataLst>
              <p:tags r:id="rId21"/>
            </p:custDataLst>
          </p:nvPr>
        </p:nvSpPr>
        <p:spPr>
          <a:xfrm>
            <a:off x="3181349" y="2500380"/>
            <a:ext cx="3264363" cy="1344295"/>
          </a:xfrm>
          <a:prstGeom prst="rect">
            <a:avLst/>
          </a:prstGeom>
          <a:noFill/>
        </p:spPr>
        <p:txBody>
          <a:bodyPr wrap="square" rtlCol="0">
            <a:spAutoFit/>
          </a:bodyPr>
          <a:lstStyle/>
          <a:p>
            <a:pPr>
              <a:lnSpc>
                <a:spcPct val="130000"/>
              </a:lnSpc>
            </a:pPr>
            <a:r>
              <a:rPr lang="zh-CN" altLang="en-US" sz="2400" b="1"/>
              <a:t>基于多视角拼接合成真实的鱼眼图像。</a:t>
            </a:r>
            <a:endParaRPr lang="zh-CN" altLang="en-US" sz="2400" b="1" dirty="0"/>
          </a:p>
          <a:p>
            <a:pPr>
              <a:lnSpc>
                <a:spcPct val="130000"/>
              </a:lnSpc>
            </a:pPr>
            <a:endParaRPr lang="zh-CN" altLang="en-US" sz="1465" b="1" dirty="0">
              <a:latin typeface="黑体" panose="02010609060101010101" charset="-122"/>
              <a:ea typeface="黑体" panose="02010609060101010101" charset="-122"/>
            </a:endParaRPr>
          </a:p>
        </p:txBody>
      </p:sp>
      <p:sp>
        <p:nvSpPr>
          <p:cNvPr id="64" name="TextBox 63"/>
          <p:cNvSpPr txBox="1"/>
          <p:nvPr>
            <p:custDataLst>
              <p:tags r:id="rId22"/>
            </p:custDataLst>
          </p:nvPr>
        </p:nvSpPr>
        <p:spPr>
          <a:xfrm>
            <a:off x="30480" y="3491653"/>
            <a:ext cx="3246120" cy="1535853"/>
          </a:xfrm>
          <a:prstGeom prst="rect">
            <a:avLst/>
          </a:prstGeom>
          <a:noFill/>
        </p:spPr>
        <p:txBody>
          <a:bodyPr wrap="square" rtlCol="0">
            <a:noAutofit/>
          </a:bodyPr>
          <a:lstStyle/>
          <a:p>
            <a:pPr>
              <a:lnSpc>
                <a:spcPct val="130000"/>
              </a:lnSpc>
            </a:pPr>
            <a:r>
              <a:rPr lang="zh-CN" altLang="en-US" sz="2400" b="1"/>
              <a:t>计划设计一个投影变换算法将普通图像转换成鱼眼图像。</a:t>
            </a:r>
            <a:endParaRPr lang="zh-CN" altLang="en-US" sz="2400" dirty="0"/>
          </a:p>
          <a:p>
            <a:pPr>
              <a:lnSpc>
                <a:spcPct val="130000"/>
              </a:lnSpc>
            </a:pPr>
            <a:endParaRPr lang="zh-CN" altLang="en-US" sz="1465" dirty="0">
              <a:latin typeface="黑体" panose="02010609060101010101" charset="-122"/>
              <a:ea typeface="黑体" panose="02010609060101010101" charset="-122"/>
            </a:endParaRPr>
          </a:p>
        </p:txBody>
      </p:sp>
      <p:sp>
        <p:nvSpPr>
          <p:cNvPr id="65" name="TextBox 64"/>
          <p:cNvSpPr txBox="1"/>
          <p:nvPr>
            <p:custDataLst>
              <p:tags r:id="rId23"/>
            </p:custDataLst>
          </p:nvPr>
        </p:nvSpPr>
        <p:spPr>
          <a:xfrm>
            <a:off x="8032463" y="5219984"/>
            <a:ext cx="3264363" cy="1823720"/>
          </a:xfrm>
          <a:prstGeom prst="rect">
            <a:avLst/>
          </a:prstGeom>
          <a:noFill/>
        </p:spPr>
        <p:txBody>
          <a:bodyPr wrap="square" rtlCol="0">
            <a:spAutoFit/>
          </a:bodyPr>
          <a:lstStyle/>
          <a:p>
            <a:pPr>
              <a:lnSpc>
                <a:spcPct val="130000"/>
              </a:lnSpc>
            </a:pPr>
            <a:r>
              <a:rPr lang="zh-CN" altLang="en-US" sz="2400" b="1">
                <a:latin typeface="+mn-ea"/>
              </a:rPr>
              <a:t>基于立方体贴图</a:t>
            </a:r>
            <a:r>
              <a:rPr lang="en-US" altLang="zh-CN" sz="2400" b="1">
                <a:latin typeface="+mn-ea"/>
              </a:rPr>
              <a:t>(cubemap)</a:t>
            </a:r>
            <a:r>
              <a:rPr lang="zh-CN" altLang="en-US" sz="2400" b="1">
                <a:latin typeface="+mn-ea"/>
              </a:rPr>
              <a:t>生成带标注的虚拟环视鱼眼图像。</a:t>
            </a:r>
            <a:endParaRPr lang="zh-CN" altLang="en-US" sz="2400" b="1" dirty="0">
              <a:latin typeface="+mn-ea"/>
            </a:endParaRPr>
          </a:p>
          <a:p>
            <a:pPr>
              <a:lnSpc>
                <a:spcPct val="130000"/>
              </a:lnSpc>
            </a:pPr>
            <a:endParaRPr lang="zh-CN" sz="1465" dirty="0">
              <a:latin typeface="黑体" panose="02010609060101010101" charset="-122"/>
              <a:ea typeface="黑体" panose="02010609060101010101" charset="-122"/>
            </a:endParaRPr>
          </a:p>
        </p:txBody>
      </p:sp>
      <p:sp>
        <p:nvSpPr>
          <p:cNvPr id="66" name="TextBox 65"/>
          <p:cNvSpPr txBox="1"/>
          <p:nvPr>
            <p:custDataLst>
              <p:tags r:id="rId24"/>
            </p:custDataLst>
          </p:nvPr>
        </p:nvSpPr>
        <p:spPr>
          <a:xfrm>
            <a:off x="7503160" y="832273"/>
            <a:ext cx="4045373" cy="1529715"/>
          </a:xfrm>
          <a:prstGeom prst="rect">
            <a:avLst/>
          </a:prstGeom>
          <a:noFill/>
        </p:spPr>
        <p:txBody>
          <a:bodyPr wrap="square" rtlCol="0">
            <a:spAutoFit/>
          </a:bodyPr>
          <a:lstStyle/>
          <a:p>
            <a:pPr>
              <a:lnSpc>
                <a:spcPct val="130000"/>
              </a:lnSpc>
            </a:pPr>
            <a:r>
              <a:rPr lang="zh-CN" altLang="en-US" sz="2400" b="1">
                <a:latin typeface="+mn-ea"/>
              </a:rPr>
              <a:t>提供训练好的语义分割模型，支持道路，车道线，障碍物，交通标志等</a:t>
            </a:r>
            <a:r>
              <a:rPr lang="en-US" altLang="zh-CN" sz="2400" b="1">
                <a:latin typeface="+mn-ea"/>
              </a:rPr>
              <a:t>25</a:t>
            </a:r>
            <a:r>
              <a:rPr lang="zh-CN" altLang="en-US" sz="2400" b="1">
                <a:latin typeface="+mn-ea"/>
              </a:rPr>
              <a:t>个类别的分割。</a:t>
            </a:r>
            <a:endParaRPr lang="zh-CN" altLang="en-US" sz="2400" b="1" dirty="0">
              <a:latin typeface="+mn-ea"/>
            </a:endParaRPr>
          </a:p>
        </p:txBody>
      </p:sp>
      <p:grpSp>
        <p:nvGrpSpPr>
          <p:cNvPr id="67" name="组合 66"/>
          <p:cNvGrpSpPr/>
          <p:nvPr>
            <p:custDataLst>
              <p:tags r:id="rId25"/>
            </p:custDataLst>
          </p:nvPr>
        </p:nvGrpSpPr>
        <p:grpSpPr>
          <a:xfrm>
            <a:off x="2995049" y="5541235"/>
            <a:ext cx="596041" cy="596041"/>
            <a:chOff x="2246286" y="4230035"/>
            <a:chExt cx="525513" cy="525513"/>
          </a:xfrm>
          <a:solidFill>
            <a:srgbClr val="1A3F6C"/>
          </a:solidFill>
        </p:grpSpPr>
        <p:sp>
          <p:nvSpPr>
            <p:cNvPr id="68" name="椭圆 67"/>
            <p:cNvSpPr/>
            <p:nvPr>
              <p:custDataLst>
                <p:tags r:id="rId26"/>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69" name="TextBox 68"/>
            <p:cNvSpPr txBox="1"/>
            <p:nvPr>
              <p:custDataLst>
                <p:tags r:id="rId27"/>
              </p:custDataLst>
            </p:nvPr>
          </p:nvSpPr>
          <p:spPr>
            <a:xfrm>
              <a:off x="2290214" y="4356307"/>
              <a:ext cx="433392" cy="325280"/>
            </a:xfrm>
            <a:prstGeom prst="rect">
              <a:avLst/>
            </a:prstGeom>
            <a:noFill/>
          </p:spPr>
          <p:txBody>
            <a:bodyPr wrap="square" lIns="0" tIns="0" rIns="0" bIns="0" rtlCol="0">
              <a:spAutoFit/>
            </a:bodyPr>
            <a:lstStyle/>
            <a:p>
              <a:pPr algn="ctr"/>
              <a:r>
                <a:rPr lang="en-US" altLang="zh-CN" sz="2400" b="1" dirty="0">
                  <a:solidFill>
                    <a:schemeClr val="bg1"/>
                  </a:solidFill>
                  <a:latin typeface="黑体" panose="02010609060101010101" charset="-122"/>
                  <a:ea typeface="黑体" panose="02010609060101010101" charset="-122"/>
                </a:rPr>
                <a:t>1</a:t>
              </a:r>
              <a:endParaRPr lang="en-US" altLang="zh-CN" sz="2400" b="1" dirty="0">
                <a:solidFill>
                  <a:schemeClr val="bg1"/>
                </a:solidFill>
                <a:latin typeface="黑体" panose="02010609060101010101" charset="-122"/>
                <a:ea typeface="黑体" panose="02010609060101010101" charset="-122"/>
              </a:endParaRPr>
            </a:p>
          </p:txBody>
        </p:sp>
      </p:grpSp>
      <p:grpSp>
        <p:nvGrpSpPr>
          <p:cNvPr id="70" name="组合 69"/>
          <p:cNvGrpSpPr/>
          <p:nvPr>
            <p:custDataLst>
              <p:tags r:id="rId28"/>
            </p:custDataLst>
          </p:nvPr>
        </p:nvGrpSpPr>
        <p:grpSpPr>
          <a:xfrm>
            <a:off x="7436315" y="5325272"/>
            <a:ext cx="596043" cy="596041"/>
            <a:chOff x="2246285" y="4230035"/>
            <a:chExt cx="525514" cy="525513"/>
          </a:xfrm>
          <a:solidFill>
            <a:srgbClr val="1A3F6C"/>
          </a:solidFill>
        </p:grpSpPr>
        <p:sp>
          <p:nvSpPr>
            <p:cNvPr id="71" name="椭圆 70"/>
            <p:cNvSpPr/>
            <p:nvPr>
              <p:custDataLst>
                <p:tags r:id="rId29"/>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2" name="TextBox 71"/>
            <p:cNvSpPr txBox="1"/>
            <p:nvPr>
              <p:custDataLst>
                <p:tags r:id="rId30"/>
              </p:custDataLst>
            </p:nvPr>
          </p:nvSpPr>
          <p:spPr>
            <a:xfrm>
              <a:off x="2246285" y="4351468"/>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3</a:t>
              </a:r>
              <a:endParaRPr lang="en-US" altLang="zh-CN" sz="2135" b="1" dirty="0">
                <a:solidFill>
                  <a:schemeClr val="bg1"/>
                </a:solidFill>
                <a:latin typeface="黑体" panose="02010609060101010101" charset="-122"/>
                <a:ea typeface="黑体" panose="02010609060101010101" charset="-122"/>
              </a:endParaRPr>
            </a:p>
          </p:txBody>
        </p:sp>
      </p:grpSp>
      <p:grpSp>
        <p:nvGrpSpPr>
          <p:cNvPr id="73" name="组合 72"/>
          <p:cNvGrpSpPr/>
          <p:nvPr>
            <p:custDataLst>
              <p:tags r:id="rId31"/>
            </p:custDataLst>
          </p:nvPr>
        </p:nvGrpSpPr>
        <p:grpSpPr>
          <a:xfrm>
            <a:off x="4696799" y="4568427"/>
            <a:ext cx="596043" cy="596041"/>
            <a:chOff x="2246285" y="4230035"/>
            <a:chExt cx="525514" cy="525513"/>
          </a:xfrm>
          <a:solidFill>
            <a:srgbClr val="1A3F6C"/>
          </a:solidFill>
        </p:grpSpPr>
        <p:sp>
          <p:nvSpPr>
            <p:cNvPr id="74" name="椭圆 73"/>
            <p:cNvSpPr/>
            <p:nvPr>
              <p:custDataLst>
                <p:tags r:id="rId32"/>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5" name="TextBox 74"/>
            <p:cNvSpPr txBox="1"/>
            <p:nvPr>
              <p:custDataLst>
                <p:tags r:id="rId33"/>
              </p:custDataLst>
            </p:nvPr>
          </p:nvSpPr>
          <p:spPr>
            <a:xfrm>
              <a:off x="2246285" y="4371106"/>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2</a:t>
              </a:r>
              <a:endParaRPr lang="en-US" altLang="zh-CN" sz="2135" b="1" dirty="0">
                <a:solidFill>
                  <a:schemeClr val="bg1"/>
                </a:solidFill>
                <a:latin typeface="黑体" panose="02010609060101010101" charset="-122"/>
                <a:ea typeface="黑体" panose="02010609060101010101" charset="-122"/>
              </a:endParaRPr>
            </a:p>
          </p:txBody>
        </p:sp>
      </p:grpSp>
      <p:grpSp>
        <p:nvGrpSpPr>
          <p:cNvPr id="76" name="组合 75"/>
          <p:cNvGrpSpPr/>
          <p:nvPr>
            <p:custDataLst>
              <p:tags r:id="rId34"/>
            </p:custDataLst>
          </p:nvPr>
        </p:nvGrpSpPr>
        <p:grpSpPr>
          <a:xfrm>
            <a:off x="9936427" y="3429000"/>
            <a:ext cx="596043" cy="596041"/>
            <a:chOff x="2246285" y="4230035"/>
            <a:chExt cx="525514" cy="525513"/>
          </a:xfrm>
          <a:solidFill>
            <a:srgbClr val="1A3F6C"/>
          </a:solidFill>
        </p:grpSpPr>
        <p:sp>
          <p:nvSpPr>
            <p:cNvPr id="77" name="椭圆 76"/>
            <p:cNvSpPr/>
            <p:nvPr>
              <p:custDataLst>
                <p:tags r:id="rId35"/>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8" name="TextBox 77"/>
            <p:cNvSpPr txBox="1"/>
            <p:nvPr>
              <p:custDataLst>
                <p:tags r:id="rId36"/>
              </p:custDataLst>
            </p:nvPr>
          </p:nvSpPr>
          <p:spPr>
            <a:xfrm>
              <a:off x="2246285" y="4380064"/>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4</a:t>
              </a:r>
              <a:endParaRPr lang="en-US" altLang="zh-CN" sz="2135" b="1" dirty="0">
                <a:solidFill>
                  <a:schemeClr val="bg1"/>
                </a:solidFill>
                <a:latin typeface="黑体" panose="02010609060101010101" charset="-122"/>
                <a:ea typeface="黑体" panose="02010609060101010101" charset="-122"/>
              </a:endParaRPr>
            </a:p>
          </p:txBody>
        </p:sp>
      </p:grpSp>
      <p:sp>
        <p:nvSpPr>
          <p:cNvPr id="79" name="椭圆 78"/>
          <p:cNvSpPr/>
          <p:nvPr>
            <p:custDataLst>
              <p:tags r:id="rId37"/>
            </p:custDataLst>
          </p:nvPr>
        </p:nvSpPr>
        <p:spPr>
          <a:xfrm>
            <a:off x="5798939" y="4396932"/>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0" name="椭圆 79"/>
          <p:cNvSpPr/>
          <p:nvPr>
            <p:custDataLst>
              <p:tags r:id="rId38"/>
            </p:custDataLst>
          </p:nvPr>
        </p:nvSpPr>
        <p:spPr>
          <a:xfrm>
            <a:off x="5449436" y="5219789"/>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1" name="椭圆 80"/>
          <p:cNvSpPr/>
          <p:nvPr>
            <p:custDataLst>
              <p:tags r:id="rId39"/>
            </p:custDataLst>
          </p:nvPr>
        </p:nvSpPr>
        <p:spPr>
          <a:xfrm>
            <a:off x="5632620" y="5997344"/>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2" name="椭圆 81"/>
          <p:cNvSpPr/>
          <p:nvPr>
            <p:custDataLst>
              <p:tags r:id="rId40"/>
            </p:custDataLst>
          </p:nvPr>
        </p:nvSpPr>
        <p:spPr>
          <a:xfrm>
            <a:off x="3687285" y="5677752"/>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3" name="椭圆 82"/>
          <p:cNvSpPr/>
          <p:nvPr>
            <p:custDataLst>
              <p:tags r:id="rId41"/>
            </p:custDataLst>
          </p:nvPr>
        </p:nvSpPr>
        <p:spPr>
          <a:xfrm>
            <a:off x="4455716" y="5065599"/>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4" name="椭圆 83"/>
          <p:cNvSpPr/>
          <p:nvPr>
            <p:custDataLst>
              <p:tags r:id="rId42"/>
            </p:custDataLst>
          </p:nvPr>
        </p:nvSpPr>
        <p:spPr>
          <a:xfrm>
            <a:off x="7939836" y="4385241"/>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5" name="椭圆 84"/>
          <p:cNvSpPr/>
          <p:nvPr>
            <p:custDataLst>
              <p:tags r:id="rId43"/>
            </p:custDataLst>
          </p:nvPr>
        </p:nvSpPr>
        <p:spPr>
          <a:xfrm>
            <a:off x="9813428" y="4279459"/>
            <a:ext cx="222965" cy="22296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6" name="椭圆 85"/>
          <p:cNvSpPr/>
          <p:nvPr>
            <p:custDataLst>
              <p:tags r:id="rId44"/>
            </p:custDataLst>
          </p:nvPr>
        </p:nvSpPr>
        <p:spPr>
          <a:xfrm>
            <a:off x="8750064" y="4151800"/>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7" name="椭圆 86"/>
          <p:cNvSpPr/>
          <p:nvPr>
            <p:custDataLst>
              <p:tags r:id="rId45"/>
            </p:custDataLst>
          </p:nvPr>
        </p:nvSpPr>
        <p:spPr>
          <a:xfrm>
            <a:off x="6881759" y="368786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8" name="椭圆 87"/>
          <p:cNvSpPr/>
          <p:nvPr>
            <p:custDataLst>
              <p:tags r:id="rId46"/>
            </p:custDataLst>
          </p:nvPr>
        </p:nvSpPr>
        <p:spPr>
          <a:xfrm>
            <a:off x="10704512" y="3076340"/>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9" name="椭圆 88"/>
          <p:cNvSpPr/>
          <p:nvPr>
            <p:custDataLst>
              <p:tags r:id="rId47"/>
            </p:custDataLst>
          </p:nvPr>
        </p:nvSpPr>
        <p:spPr>
          <a:xfrm>
            <a:off x="10737345" y="2657355"/>
            <a:ext cx="203200" cy="2032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90" name="椭圆 89"/>
          <p:cNvSpPr/>
          <p:nvPr>
            <p:custDataLst>
              <p:tags r:id="rId48"/>
            </p:custDataLst>
          </p:nvPr>
        </p:nvSpPr>
        <p:spPr>
          <a:xfrm>
            <a:off x="1288237" y="5733256"/>
            <a:ext cx="221543" cy="22154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5122" name="文本框 10"/>
          <p:cNvSpPr txBox="1"/>
          <p:nvPr>
            <p:custDataLst>
              <p:tags r:id="rId49"/>
            </p:custDataLst>
          </p:nvPr>
        </p:nvSpPr>
        <p:spPr>
          <a:xfrm>
            <a:off x="288290" y="138430"/>
            <a:ext cx="2538095" cy="521970"/>
          </a:xfrm>
          <a:prstGeom prst="rect">
            <a:avLst/>
          </a:prstGeom>
          <a:noFill/>
          <a:ln w="9525">
            <a:noFill/>
          </a:ln>
        </p:spPr>
        <p:txBody>
          <a:bodyPr wrap="square" anchor="t">
            <a:spAutoFit/>
          </a:bodyPr>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custDataLst>
              <p:tags r:id="rId50"/>
            </p:custDataLst>
          </p:nvPr>
        </p:nvSpPr>
        <p:spPr>
          <a:xfrm>
            <a:off x="31680" y="174276"/>
            <a:ext cx="144463" cy="463550"/>
          </a:xfrm>
          <a:prstGeom prst="rect">
            <a:avLst/>
          </a:prstGeom>
          <a:solidFill>
            <a:srgbClr val="1C4885"/>
          </a:solidFill>
          <a:ln w="9525">
            <a:noFill/>
          </a:ln>
        </p:spPr>
        <p:txBody>
          <a:bodyPr anchor="ctr"/>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Tree>
    <p:custDataLst>
      <p:tags r:id="rId5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77355444" name="图片 1"/>
          <p:cNvPicPr>
            <a:picLocks noChangeAspect="1"/>
          </p:cNvPicPr>
          <p:nvPr>
            <p:custDataLst>
              <p:tags r:id="rId1"/>
            </p:custDataLst>
          </p:nvPr>
        </p:nvPicPr>
        <p:blipFill>
          <a:blip r:embed="rId2"/>
          <a:stretch>
            <a:fillRect/>
          </a:stretch>
        </p:blipFill>
        <p:spPr>
          <a:xfrm>
            <a:off x="1532255" y="637540"/>
            <a:ext cx="8664575" cy="3355975"/>
          </a:xfrm>
          <a:prstGeom prst="rect">
            <a:avLst/>
          </a:prstGeom>
        </p:spPr>
      </p:pic>
      <p:grpSp>
        <p:nvGrpSpPr>
          <p:cNvPr id="5" name="简约风工作计划制定" descr="7b0a202020202274657874626f78223a20227b5c2269645c223a32303334313234372c5c227469645c223a5c225c227d220a7d0a"/>
          <p:cNvGrpSpPr/>
          <p:nvPr/>
        </p:nvGrpSpPr>
        <p:grpSpPr>
          <a:xfrm>
            <a:off x="438150" y="3993515"/>
            <a:ext cx="11430635" cy="2567940"/>
            <a:chOff x="5484" y="3378"/>
            <a:chExt cx="8232" cy="4044"/>
          </a:xfrm>
        </p:grpSpPr>
        <p:pic>
          <p:nvPicPr>
            <p:cNvPr id="7" name="图片 6"/>
            <p:cNvPicPr>
              <a:picLocks noChangeAspect="1"/>
            </p:cNvPicPr>
            <p:nvPr>
              <p:custDataLst>
                <p:tags r:id="rId3"/>
              </p:custDataLst>
            </p:nvPr>
          </p:nvPicPr>
          <p:blipFill>
            <a:blip r:embed="rId4"/>
            <a:srcRect t="5774" b="5774"/>
            <a:stretch>
              <a:fillRect/>
            </a:stretch>
          </p:blipFill>
          <p:spPr>
            <a:xfrm>
              <a:off x="5484" y="3378"/>
              <a:ext cx="8232" cy="4044"/>
            </a:xfrm>
            <a:prstGeom prst="rect">
              <a:avLst/>
            </a:prstGeom>
          </p:spPr>
        </p:pic>
        <p:sp>
          <p:nvSpPr>
            <p:cNvPr id="36" name="文本框 35"/>
            <p:cNvSpPr txBox="1"/>
            <p:nvPr>
              <p:custDataLst>
                <p:tags r:id="rId5"/>
              </p:custDataLst>
            </p:nvPr>
          </p:nvSpPr>
          <p:spPr>
            <a:xfrm>
              <a:off x="5715" y="4601"/>
              <a:ext cx="7703" cy="159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a:solidFill>
                    <a:srgbClr val="444957"/>
                  </a:solidFill>
                  <a:latin typeface="汉仪大黑简" panose="02010609000101010101" charset="-122"/>
                  <a:ea typeface="汉仪大黑简" panose="02010609000101010101" charset="-122"/>
                  <a:cs typeface="汉仪大黑简" panose="02010609000101010101" charset="-122"/>
                </a:rPr>
                <a:t>通过在UE4搭建的仿真三维场景中，为三维场景中的鱼眼相机标定参数，进一步模拟鱼眼相机按照标定参数在所述三维场景中按照相应位置和角度采集多个预定方向上的图片，并将这些图片渲染成一个立方体贴图，从而根据预定的鱼眼成像模型模拟光线的真实路线，来确定立方体贴图中的采样点与成像平面上的鱼眼成像位置之间的关系，进而完成鱼眼图像各个像素的颜色采样，并渲染成鱼眼图像。</a:t>
              </a:r>
              <a:endParaRPr lang="zh-CN" altLang="en-US">
                <a:solidFill>
                  <a:srgbClr val="444957"/>
                </a:solidFill>
                <a:latin typeface="汉仪大黑简" panose="02010609000101010101" charset="-122"/>
                <a:ea typeface="汉仪大黑简" panose="02010609000101010101" charset="-122"/>
                <a:cs typeface="汉仪大黑简" panose="02010609000101010101" charset="-122"/>
              </a:endParaRPr>
            </a:p>
            <a:p>
              <a:pPr algn="dist" fontAlgn="auto">
                <a:lnSpc>
                  <a:spcPts val="2880"/>
                </a:lnSpc>
              </a:pPr>
              <a:endParaRPr lang="zh-CN" altLang="en-US" sz="600" b="1">
                <a:solidFill>
                  <a:srgbClr val="444957"/>
                </a:solidFill>
                <a:latin typeface="汉仪大黑简" panose="02010609000101010101" charset="-122"/>
                <a:ea typeface="汉仪大黑简" panose="02010609000101010101" charset="-122"/>
                <a:cs typeface="汉仪大黑简" panose="02010609000101010101"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133692469"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9111"/>
          <a:stretch>
            <a:fillRect/>
          </a:stretch>
        </p:blipFill>
        <p:spPr>
          <a:xfrm>
            <a:off x="3151505" y="138430"/>
            <a:ext cx="2597150" cy="3232150"/>
          </a:xfrm>
          <a:prstGeom prst="rect">
            <a:avLst/>
          </a:prstGeom>
          <a:ln>
            <a:noFill/>
          </a:ln>
        </p:spPr>
      </p:pic>
      <p:pic>
        <p:nvPicPr>
          <p:cNvPr id="478796930"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l="8316" r="8732"/>
          <a:stretch>
            <a:fillRect/>
          </a:stretch>
        </p:blipFill>
        <p:spPr>
          <a:xfrm>
            <a:off x="6266180" y="138430"/>
            <a:ext cx="2533650" cy="3107055"/>
          </a:xfrm>
          <a:prstGeom prst="rect">
            <a:avLst/>
          </a:prstGeom>
          <a:ln>
            <a:noFill/>
          </a:ln>
        </p:spPr>
      </p:pic>
      <p:sp>
        <p:nvSpPr>
          <p:cNvPr id="102" name="文本框 101"/>
          <p:cNvSpPr txBox="1"/>
          <p:nvPr/>
        </p:nvSpPr>
        <p:spPr>
          <a:xfrm>
            <a:off x="3556000" y="3244850"/>
            <a:ext cx="1633855" cy="368300"/>
          </a:xfrm>
          <a:prstGeom prst="rect">
            <a:avLst/>
          </a:prstGeom>
          <a:noFill/>
          <a:ln w="9525">
            <a:noFill/>
          </a:ln>
        </p:spPr>
        <p:txBody>
          <a:bodyPr wrap="square">
            <a:spAutoFit/>
          </a:bodyPr>
          <a:p>
            <a:pPr indent="0"/>
            <a:r>
              <a:rPr lang="zh-CN" b="0">
                <a:ea typeface="宋体" panose="02010600030101010101" pitchFamily="2" charset="-122"/>
              </a:rPr>
              <a:t>针孔相机模型</a:t>
            </a:r>
            <a:endParaRPr lang="zh-CN" altLang="en-US" b="0">
              <a:ea typeface="宋体" panose="02010600030101010101" pitchFamily="2" charset="-122"/>
            </a:endParaRPr>
          </a:p>
        </p:txBody>
      </p:sp>
      <p:sp>
        <p:nvSpPr>
          <p:cNvPr id="2" name="文本框 1"/>
          <p:cNvSpPr txBox="1"/>
          <p:nvPr/>
        </p:nvSpPr>
        <p:spPr>
          <a:xfrm>
            <a:off x="6656070" y="3245485"/>
            <a:ext cx="1882775"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鱼眼相机模型</a:t>
            </a:r>
            <a:endParaRPr lang="zh-CN" altLang="en-US">
              <a:latin typeface="宋体" panose="02010600030101010101" pitchFamily="2" charset="-122"/>
              <a:ea typeface="宋体" panose="02010600030101010101" pitchFamily="2" charset="-122"/>
            </a:endParaRPr>
          </a:p>
        </p:txBody>
      </p:sp>
      <p:sp>
        <p:nvSpPr>
          <p:cNvPr id="3" name="文本框 2"/>
          <p:cNvSpPr txBox="1"/>
          <p:nvPr/>
        </p:nvSpPr>
        <p:spPr>
          <a:xfrm>
            <a:off x="109855" y="906145"/>
            <a:ext cx="2962275" cy="2922905"/>
          </a:xfrm>
          <a:prstGeom prst="rect">
            <a:avLst/>
          </a:prstGeom>
          <a:noFill/>
          <a:ln w="9525">
            <a:noFill/>
          </a:ln>
        </p:spPr>
        <p:txBody>
          <a:bodyPr wrap="square">
            <a:noAutofit/>
          </a:bodyPr>
          <a:p>
            <a:pPr indent="0"/>
            <a:r>
              <a:rPr lang="zh-CN" b="0">
                <a:latin typeface="Times New Roman" panose="02020603050405020304" pitchFamily="18" charset="0"/>
                <a:ea typeface="宋体" panose="02010600030101010101" pitchFamily="2" charset="-122"/>
              </a:rPr>
              <a:t>我们的投影变换算法假设直线投影模型与鱼眼投影模型的焦距</a:t>
            </a:r>
            <a:r>
              <a:rPr lang="en-US" b="0">
                <a:latin typeface="Times New Roman" panose="02020603050405020304" pitchFamily="18" charset="0"/>
              </a:rPr>
              <a:t>f</a:t>
            </a:r>
            <a:r>
              <a:rPr lang="zh-CN" b="0">
                <a:latin typeface="Times New Roman" panose="02020603050405020304" pitchFamily="18" charset="0"/>
                <a:ea typeface="宋体" panose="02010600030101010101" pitchFamily="2" charset="-122"/>
              </a:rPr>
              <a:t>，通过两者投影公式之间的关系，将普通图像上的像素重新映射到了鱼眼图像上，通过改变焦距，还可以得到畸变程度不同的鱼眼图像，改变焦距的方式又分为随机变焦和固定变焦，效果图如下图：</a:t>
            </a:r>
            <a:endParaRPr lang="en-US" altLang="zh-CN" b="0">
              <a:latin typeface="Times New Roman" panose="02020603050405020304" pitchFamily="18" charset="0"/>
              <a:ea typeface="宋体" panose="02010600030101010101" pitchFamily="2" charset="-122"/>
            </a:endParaRPr>
          </a:p>
        </p:txBody>
      </p:sp>
      <p:pic>
        <p:nvPicPr>
          <p:cNvPr id="1431113804" name="图片 3"/>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1925955" y="4097655"/>
            <a:ext cx="8340725" cy="2263775"/>
          </a:xfrm>
          <a:prstGeom prst="rect">
            <a:avLst/>
          </a:prstGeom>
          <a:noFill/>
        </p:spPr>
      </p:pic>
      <p:pic>
        <p:nvPicPr>
          <p:cNvPr id="163062703" name="图片 1"/>
          <p:cNvPicPr>
            <a:picLocks noChangeAspect="1"/>
          </p:cNvPicPr>
          <p:nvPr>
            <p:custDataLst>
              <p:tags r:id="rId7"/>
            </p:custDataLst>
          </p:nvPr>
        </p:nvPicPr>
        <p:blipFill>
          <a:blip r:embed="rId8"/>
          <a:stretch>
            <a:fillRect/>
          </a:stretch>
        </p:blipFill>
        <p:spPr>
          <a:xfrm>
            <a:off x="8861425" y="730885"/>
            <a:ext cx="4194810" cy="2047240"/>
          </a:xfrm>
          <a:prstGeom prst="rect">
            <a:avLst/>
          </a:prstGeom>
        </p:spPr>
      </p:pic>
      <p:sp>
        <p:nvSpPr>
          <p:cNvPr id="6" name="文本框 5"/>
          <p:cNvSpPr txBox="1"/>
          <p:nvPr/>
        </p:nvSpPr>
        <p:spPr>
          <a:xfrm>
            <a:off x="8861425" y="3284220"/>
            <a:ext cx="379539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rPr>
              <a:t>直线投影与四种经典的鱼眼投影模型公式</a:t>
            </a:r>
            <a:endParaRPr lang="zh-CN" altLang="en-US" sz="1400">
              <a:latin typeface="宋体" panose="02010600030101010101" pitchFamily="2" charset="-122"/>
              <a:ea typeface="宋体" panose="02010600030101010101" pitchFamily="2" charset="-122"/>
            </a:endParaRPr>
          </a:p>
        </p:txBody>
      </p:sp>
      <p:sp>
        <p:nvSpPr>
          <p:cNvPr id="8" name="文本框 7"/>
          <p:cNvSpPr txBox="1"/>
          <p:nvPr/>
        </p:nvSpPr>
        <p:spPr>
          <a:xfrm>
            <a:off x="880110" y="6361430"/>
            <a:ext cx="1043305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图像变换结果，左边是原始的彩色图像和注释，右边是焦距从200到800的变换后的鱼眼图像和注释</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1331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13316"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3</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13317" name="文本框 12"/>
          <p:cNvSpPr txBox="1"/>
          <p:nvPr/>
        </p:nvSpPr>
        <p:spPr>
          <a:xfrm>
            <a:off x="2864485" y="3650396"/>
            <a:ext cx="5932488" cy="829945"/>
          </a:xfrm>
          <a:prstGeom prst="rect">
            <a:avLst/>
          </a:prstGeom>
          <a:noFill/>
          <a:ln w="9525">
            <a:noFill/>
          </a:ln>
        </p:spPr>
        <p:txBody>
          <a:bodyPr anchor="t">
            <a:spAutoFit/>
          </a:bodyPr>
          <a:lstStyle/>
          <a:p>
            <a:pPr lvl="0" eaLnBrk="1" hangingPunct="1"/>
            <a:r>
              <a:rPr lang="zh-CN" altLang="en-US" sz="4800" b="1" dirty="0">
                <a:solidFill>
                  <a:srgbClr val="1C4885"/>
                </a:solidFill>
                <a:latin typeface="微软雅黑" panose="020B0503020204020204" pitchFamily="34" charset="-122"/>
                <a:ea typeface="微软雅黑" panose="020B0503020204020204" pitchFamily="34" charset="-122"/>
                <a:sym typeface="+mn-ea"/>
              </a:rPr>
              <a:t>概要设计与详细设计</a:t>
            </a:r>
            <a:endParaRPr lang="zh-CN" altLang="en-US" sz="4800" b="1" dirty="0">
              <a:solidFill>
                <a:srgbClr val="1C4885"/>
              </a:solidFill>
              <a:uFillTx/>
              <a:latin typeface="微软雅黑" panose="020B0503020204020204" pitchFamily="34" charset="-122"/>
              <a:ea typeface="微软雅黑" panose="020B0503020204020204" pitchFamily="34" charset="-122"/>
            </a:endParaRPr>
          </a:p>
        </p:txBody>
      </p:sp>
      <p:sp>
        <p:nvSpPr>
          <p:cNvPr id="13322" name="文本框 18"/>
          <p:cNvSpPr/>
          <p:nvPr/>
        </p:nvSpPr>
        <p:spPr>
          <a:xfrm>
            <a:off x="428625" y="4899025"/>
            <a:ext cx="2082800" cy="976313"/>
          </a:xfrm>
          <a:custGeom>
            <a:avLst/>
            <a:gdLst/>
            <a:ahLst/>
            <a:cxnLst>
              <a:cxn ang="0">
                <a:pos x="1377153" y="0"/>
              </a:cxn>
              <a:cxn ang="0">
                <a:pos x="2081339" y="0"/>
              </a:cxn>
              <a:cxn ang="0">
                <a:pos x="2062178" y="198135"/>
              </a:cxn>
              <a:cxn ang="0">
                <a:pos x="1739264" y="710867"/>
              </a:cxn>
              <a:cxn ang="0">
                <a:pos x="821112" y="975158"/>
              </a:cxn>
              <a:cxn ang="0">
                <a:pos x="0" y="806780"/>
              </a:cxn>
              <a:cxn ang="0">
                <a:pos x="0" y="199332"/>
              </a:cxn>
              <a:cxn ang="0">
                <a:pos x="772057" y="446576"/>
              </a:cxn>
              <a:cxn ang="0">
                <a:pos x="1215674" y="322955"/>
              </a:cxn>
              <a:cxn ang="0">
                <a:pos x="1369632" y="78777"/>
              </a:cxn>
              <a:cxn ang="0">
                <a:pos x="1377153" y="0"/>
              </a:cxn>
            </a:cxnLst>
            <a:rect l="0" t="0" r="0" b="0"/>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w="9525">
            <a:noFill/>
          </a:ln>
        </p:spPr>
        <p:txBody>
          <a:bodyPr/>
          <a:lstStyle/>
          <a:p>
            <a:endParaRPr lang="zh-CN" altLang="en-US"/>
          </a:p>
        </p:txBody>
      </p:sp>
      <p:sp>
        <p:nvSpPr>
          <p:cNvPr id="8201" name="矩形 16"/>
          <p:cNvSpPr/>
          <p:nvPr/>
        </p:nvSpPr>
        <p:spPr>
          <a:xfrm>
            <a:off x="2940049" y="5020238"/>
            <a:ext cx="4259403" cy="423545"/>
          </a:xfrm>
          <a:prstGeom prst="rect">
            <a:avLst/>
          </a:prstGeom>
          <a:noFill/>
          <a:ln w="9525">
            <a:noFill/>
          </a:ln>
        </p:spPr>
        <p:txBody>
          <a:bodyPr wrap="square" anchor="t">
            <a:spAutoFit/>
          </a:bodyPr>
          <a:lstStyle/>
          <a:p>
            <a:pPr lvl="0" algn="just" defTabSz="1216025">
              <a:lnSpc>
                <a:spcPct val="120000"/>
              </a:lnSpc>
              <a:spcBef>
                <a:spcPct val="20000"/>
              </a:spcBef>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design and Detailed design</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custDataLst>
              <p:tags r:id="rId1"/>
            </p:custDataLst>
          </p:nvPr>
        </p:nvSpPr>
        <p:spPr>
          <a:xfrm>
            <a:off x="2903538" y="27412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custDataLst>
              <p:tags r:id="rId2"/>
            </p:custDataLst>
          </p:nvPr>
        </p:nvSpPr>
        <p:spPr>
          <a:xfrm>
            <a:off x="2903855" y="2785745"/>
            <a:ext cx="3331845"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设计目标</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custDataLst>
              <p:tags r:id="rId3"/>
            </p:custDataLst>
          </p:nvPr>
        </p:nvSpPr>
        <p:spPr>
          <a:xfrm>
            <a:off x="1390650" y="27412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custDataLst>
              <p:tags r:id="rId4"/>
            </p:custDataLst>
          </p:nvPr>
        </p:nvSpPr>
        <p:spPr>
          <a:xfrm>
            <a:off x="1566863" y="27778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（一）</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5"/>
            </p:custDataLst>
          </p:nvPr>
        </p:nvSpPr>
        <p:spPr>
          <a:xfrm>
            <a:off x="2903538" y="34016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6"/>
            </p:custDataLst>
          </p:nvPr>
        </p:nvSpPr>
        <p:spPr>
          <a:xfrm>
            <a:off x="2903538" y="344611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设计原则与决策</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7"/>
            </p:custDataLst>
          </p:nvPr>
        </p:nvSpPr>
        <p:spPr>
          <a:xfrm>
            <a:off x="1390650" y="34016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8"/>
            </p:custDataLst>
          </p:nvPr>
        </p:nvSpPr>
        <p:spPr>
          <a:xfrm>
            <a:off x="1566863" y="34382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（二）</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157923" y="1426210"/>
            <a:ext cx="3425825" cy="936431"/>
            <a:chOff x="0" y="0"/>
            <a:chExt cx="3425929" cy="935662"/>
          </a:xfrm>
        </p:grpSpPr>
        <p:grpSp>
          <p:nvGrpSpPr>
            <p:cNvPr id="3095" name="组合 55"/>
            <p:cNvGrpSpPr/>
            <p:nvPr/>
          </p:nvGrpSpPr>
          <p:grpSpPr>
            <a:xfrm>
              <a:off x="0" y="0"/>
              <a:ext cx="3425929" cy="849531"/>
              <a:chOff x="0" y="0"/>
              <a:chExt cx="3425929" cy="849531"/>
            </a:xfrm>
          </p:grpSpPr>
          <p:sp>
            <p:nvSpPr>
              <p:cNvPr id="3096" name="文本框 57"/>
              <p:cNvSpPr txBox="1"/>
              <p:nvPr/>
            </p:nvSpPr>
            <p:spPr>
              <a:xfrm>
                <a:off x="0" y="0"/>
                <a:ext cx="3425929" cy="644630"/>
              </a:xfrm>
              <a:prstGeom prst="rect">
                <a:avLst/>
              </a:prstGeom>
              <a:noFill/>
              <a:ln w="9525">
                <a:noFill/>
              </a:ln>
            </p:spPr>
            <p:txBody>
              <a:bodyPr wrap="square" anchor="t">
                <a:spAutoFit/>
              </a:bodyPr>
              <a:lstStyle/>
              <a:p>
                <a:pPr lvl="0" eaLnBrk="1" hangingPunct="1"/>
                <a:r>
                  <a:rPr lang="en-US" altLang="zh-CN" sz="3600" b="1" dirty="0">
                    <a:solidFill>
                      <a:srgbClr val="1C4885"/>
                    </a:solidFill>
                    <a:latin typeface="微软雅黑" panose="020B0503020204020204" pitchFamily="34" charset="-122"/>
                    <a:ea typeface="微软雅黑" panose="020B0503020204020204" pitchFamily="34" charset="-122"/>
                    <a:cs typeface="+mn-ea"/>
                  </a:rPr>
                  <a:t>3.1 </a:t>
                </a:r>
                <a:r>
                  <a:rPr lang="zh-CN" altLang="en-US" sz="3600" b="1" dirty="0">
                    <a:solidFill>
                      <a:srgbClr val="1C4885"/>
                    </a:solidFill>
                    <a:latin typeface="微软雅黑" panose="020B0503020204020204" pitchFamily="34" charset="-122"/>
                    <a:ea typeface="微软雅黑" panose="020B0503020204020204" pitchFamily="34" charset="-122"/>
                    <a:cs typeface="+mn-ea"/>
                  </a:rPr>
                  <a:t>概要</a:t>
                </a:r>
                <a:r>
                  <a:rPr lang="zh-CN" altLang="en-US" sz="3600" b="1" dirty="0">
                    <a:solidFill>
                      <a:srgbClr val="1C4885"/>
                    </a:solidFill>
                    <a:latin typeface="微软雅黑" panose="020B0503020204020204" pitchFamily="34" charset="-122"/>
                    <a:ea typeface="微软雅黑" panose="020B0503020204020204" pitchFamily="34" charset="-122"/>
                    <a:sym typeface="+mn-ea"/>
                  </a:rPr>
                  <a:t>设计</a:t>
                </a:r>
                <a:endParaRPr lang="zh-CN" altLang="en-US" sz="3600" b="1" dirty="0">
                  <a:solidFill>
                    <a:srgbClr val="1C4885"/>
                  </a:solidFill>
                  <a:latin typeface="微软雅黑" panose="020B0503020204020204" pitchFamily="34" charset="-122"/>
                  <a:ea typeface="微软雅黑" panose="020B0503020204020204" pitchFamily="34" charset="-122"/>
                  <a:cs typeface="+mn-ea"/>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5" name="图片 4"/>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设计目标</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6" name="表格 5"/>
          <p:cNvGraphicFramePr/>
          <p:nvPr>
            <p:custDataLst>
              <p:tags r:id="rId1"/>
            </p:custDataLst>
          </p:nvPr>
        </p:nvGraphicFramePr>
        <p:xfrm>
          <a:off x="1219835" y="660400"/>
          <a:ext cx="9752965" cy="5456555"/>
        </p:xfrm>
        <a:graphic>
          <a:graphicData uri="http://schemas.openxmlformats.org/drawingml/2006/table">
            <a:tbl>
              <a:tblPr firstRow="1" bandRow="1">
                <a:tableStyleId>{36875674-3811-4388-8038-25FACC59D1BA}</a:tableStyleId>
              </a:tblPr>
              <a:tblGrid>
                <a:gridCol w="1489075"/>
                <a:gridCol w="1489710"/>
                <a:gridCol w="1487170"/>
                <a:gridCol w="1489710"/>
                <a:gridCol w="1490980"/>
                <a:gridCol w="2306320"/>
              </a:tblGrid>
              <a:tr h="506095">
                <a:tc>
                  <a:txBody>
                    <a:bodyPr/>
                    <a:p>
                      <a:pPr indent="0" algn="ctr">
                        <a:buNone/>
                      </a:pPr>
                      <a:r>
                        <a:rPr lang="en-US" sz="1200"/>
                        <a:t>编号</a:t>
                      </a:r>
                      <a:endParaRPr lang="en-US" altLang="en-US" sz="1200"/>
                    </a:p>
                  </a:txBody>
                  <a:tcPr marL="68580" marR="68580" marT="0" marB="0" vert="horz" anchor="ctr" anchorCtr="0"/>
                </a:tc>
                <a:tc>
                  <a:txBody>
                    <a:bodyPr/>
                    <a:p>
                      <a:pPr indent="0" algn="ctr">
                        <a:buNone/>
                      </a:pPr>
                      <a:r>
                        <a:rPr lang="en-US" sz="1200"/>
                        <a:t>名称</a:t>
                      </a:r>
                      <a:endParaRPr lang="en-US" altLang="en-US" sz="1200"/>
                    </a:p>
                  </a:txBody>
                  <a:tcPr marL="68580" marR="68580" marT="0" marB="0" vert="horz" anchor="ctr" anchorCtr="0"/>
                </a:tc>
                <a:tc>
                  <a:txBody>
                    <a:bodyPr/>
                    <a:p>
                      <a:pPr indent="0" algn="ctr">
                        <a:buNone/>
                      </a:pPr>
                      <a:r>
                        <a:rPr lang="en-US" sz="1200"/>
                        <a:t>核心功能</a:t>
                      </a:r>
                      <a:endParaRPr lang="en-US" altLang="en-US" sz="1200"/>
                    </a:p>
                  </a:txBody>
                  <a:tcPr marL="68580" marR="68580" marT="0" marB="0" vert="horz" anchor="ctr" anchorCtr="0"/>
                </a:tc>
                <a:tc>
                  <a:txBody>
                    <a:bodyPr/>
                    <a:p>
                      <a:pPr indent="0" algn="ctr">
                        <a:buNone/>
                      </a:pPr>
                      <a:r>
                        <a:rPr lang="en-US" sz="1200"/>
                        <a:t>必做功能</a:t>
                      </a:r>
                      <a:endParaRPr lang="en-US" altLang="en-US" sz="1200"/>
                    </a:p>
                  </a:txBody>
                  <a:tcPr marL="68580" marR="68580" marT="0" marB="0" vert="horz" anchor="ctr" anchorCtr="0"/>
                </a:tc>
                <a:tc>
                  <a:txBody>
                    <a:bodyPr/>
                    <a:p>
                      <a:pPr indent="0" algn="ctr">
                        <a:buNone/>
                      </a:pPr>
                      <a:r>
                        <a:rPr lang="en-US" sz="1200"/>
                        <a:t>高风险功能</a:t>
                      </a:r>
                      <a:endParaRPr lang="en-US" altLang="en-US" sz="1200"/>
                    </a:p>
                  </a:txBody>
                  <a:tcPr marL="68580" marR="68580" marT="0" marB="0" vert="horz" anchor="ctr" anchorCtr="0"/>
                </a:tc>
                <a:tc>
                  <a:txBody>
                    <a:bodyPr/>
                    <a:p>
                      <a:pPr indent="0" algn="ctr">
                        <a:buNone/>
                      </a:pPr>
                      <a:r>
                        <a:rPr lang="en-US" sz="1200"/>
                        <a:t>独特功能</a:t>
                      </a:r>
                      <a:endParaRPr lang="en-US" altLang="en-US" sz="1200"/>
                    </a:p>
                  </a:txBody>
                  <a:tcPr marL="68580" marR="68580" marT="0" marB="0" vert="horz" anchor="ctr" anchorCtr="0"/>
                </a:tc>
              </a:tr>
              <a:tr h="989330">
                <a:tc>
                  <a:txBody>
                    <a:bodyPr/>
                    <a:p>
                      <a:pPr indent="0" algn="ctr">
                        <a:buNone/>
                      </a:pPr>
                      <a:r>
                        <a:rPr lang="en-US" sz="1000"/>
                        <a:t>001</a:t>
                      </a:r>
                      <a:endParaRPr lang="en-US" altLang="en-US" sz="1000"/>
                    </a:p>
                  </a:txBody>
                  <a:tcPr marL="68580" marR="68580" marT="0" marB="0" vert="horz" anchor="ctr" anchorCtr="0"/>
                </a:tc>
                <a:tc>
                  <a:txBody>
                    <a:bodyPr/>
                    <a:p>
                      <a:pPr indent="0" algn="ctr">
                        <a:buNone/>
                      </a:pPr>
                      <a:r>
                        <a:rPr lang="en-US" sz="1000"/>
                        <a:t>普通图像鱼眼化</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r h="990600">
                <a:tc>
                  <a:txBody>
                    <a:bodyPr/>
                    <a:p>
                      <a:pPr indent="0" algn="ctr">
                        <a:buNone/>
                      </a:pPr>
                      <a:r>
                        <a:rPr lang="en-US" sz="1000"/>
                        <a:t>002</a:t>
                      </a:r>
                      <a:endParaRPr lang="en-US" altLang="en-US" sz="1000"/>
                    </a:p>
                  </a:txBody>
                  <a:tcPr marL="68580" marR="68580" marT="0" marB="0" vert="horz" anchor="ctr" anchorCtr="0"/>
                </a:tc>
                <a:tc>
                  <a:txBody>
                    <a:bodyPr/>
                    <a:p>
                      <a:pPr indent="0" algn="ctr">
                        <a:buNone/>
                      </a:pPr>
                      <a:r>
                        <a:rPr lang="en-US" sz="1000"/>
                        <a:t>拍摄鱼眼数据集</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r h="990600">
                <a:tc>
                  <a:txBody>
                    <a:bodyPr/>
                    <a:p>
                      <a:pPr indent="0" algn="ctr">
                        <a:buNone/>
                      </a:pPr>
                      <a:r>
                        <a:rPr lang="en-US" sz="1000"/>
                        <a:t>003</a:t>
                      </a:r>
                      <a:endParaRPr lang="en-US" altLang="en-US" sz="1000"/>
                    </a:p>
                  </a:txBody>
                  <a:tcPr marL="68580" marR="68580" marT="0" marB="0" vert="horz" anchor="ctr" anchorCtr="0"/>
                </a:tc>
                <a:tc>
                  <a:txBody>
                    <a:bodyPr/>
                    <a:p>
                      <a:pPr indent="0" algn="ctr">
                        <a:buNone/>
                      </a:pPr>
                      <a:r>
                        <a:rPr lang="en-US" sz="1000"/>
                        <a:t>上传资源进行分割处理</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r>
              <a:tr h="989330">
                <a:tc>
                  <a:txBody>
                    <a:bodyPr/>
                    <a:p>
                      <a:pPr indent="0" algn="ctr">
                        <a:buNone/>
                      </a:pPr>
                      <a:r>
                        <a:rPr lang="en-US" sz="1000"/>
                        <a:t>004</a:t>
                      </a:r>
                      <a:endParaRPr lang="en-US" altLang="en-US" sz="1000"/>
                    </a:p>
                  </a:txBody>
                  <a:tcPr marL="68580" marR="68580" marT="0" marB="0" vert="horz" anchor="ctr" anchorCtr="0"/>
                </a:tc>
                <a:tc>
                  <a:txBody>
                    <a:bodyPr/>
                    <a:p>
                      <a:pPr indent="0" algn="ctr">
                        <a:buNone/>
                      </a:pPr>
                      <a:r>
                        <a:rPr lang="en-US" sz="1000"/>
                        <a:t>仿真传感器</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r>
              <a:tr h="990600">
                <a:tc>
                  <a:txBody>
                    <a:bodyPr/>
                    <a:p>
                      <a:pPr indent="0" algn="ctr">
                        <a:buNone/>
                      </a:pPr>
                      <a:r>
                        <a:rPr lang="en-US" sz="1000"/>
                        <a:t>005</a:t>
                      </a:r>
                      <a:endParaRPr lang="en-US" altLang="en-US" sz="1000"/>
                    </a:p>
                  </a:txBody>
                  <a:tcPr marL="68580" marR="68580" marT="0" marB="0" vert="horz" anchor="ctr" anchorCtr="0"/>
                </a:tc>
                <a:tc>
                  <a:txBody>
                    <a:bodyPr/>
                    <a:p>
                      <a:pPr indent="0" algn="ctr">
                        <a:buNone/>
                      </a:pPr>
                      <a:r>
                        <a:rPr lang="en-US" sz="1000"/>
                        <a:t>驾驶仿真</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bl>
          </a:graphicData>
        </a:graphic>
      </p:graphicFrame>
      <p:sp>
        <p:nvSpPr>
          <p:cNvPr id="7" name="文本框 6"/>
          <p:cNvSpPr txBox="1"/>
          <p:nvPr/>
        </p:nvSpPr>
        <p:spPr>
          <a:xfrm>
            <a:off x="4995545" y="6350635"/>
            <a:ext cx="2201545"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模块关键功能表</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设计原则与决策</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pSp>
        <p:nvGrpSpPr>
          <p:cNvPr id="47" name="组合 46"/>
          <p:cNvGrpSpPr/>
          <p:nvPr/>
        </p:nvGrpSpPr>
        <p:grpSpPr>
          <a:xfrm>
            <a:off x="1570500" y="1129881"/>
            <a:ext cx="8138378" cy="2174787"/>
            <a:chOff x="465268" y="551396"/>
            <a:chExt cx="8138378" cy="2174787"/>
          </a:xfrm>
        </p:grpSpPr>
        <p:grpSp>
          <p:nvGrpSpPr>
            <p:cNvPr id="49" name="组合 48"/>
            <p:cNvGrpSpPr/>
            <p:nvPr/>
          </p:nvGrpSpPr>
          <p:grpSpPr>
            <a:xfrm>
              <a:off x="1112602" y="551396"/>
              <a:ext cx="1069031" cy="444500"/>
              <a:chOff x="6284268" y="1543050"/>
              <a:chExt cx="1069031" cy="444500"/>
            </a:xfrm>
          </p:grpSpPr>
          <p:sp>
            <p:nvSpPr>
              <p:cNvPr id="50" name="矩形 49"/>
              <p:cNvSpPr/>
              <p:nvPr>
                <p:custDataLst>
                  <p:tags r:id="rId1"/>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custDataLst>
                  <p:tags r:id="rId2"/>
                </p:custDataLst>
              </p:nvPr>
            </p:nvSpPr>
            <p:spPr>
              <a:xfrm>
                <a:off x="6420972" y="1580634"/>
                <a:ext cx="876300" cy="369332"/>
              </a:xfrm>
              <a:prstGeom prst="rect">
                <a:avLst/>
              </a:prstGeom>
              <a:noFill/>
            </p:spPr>
            <p:txBody>
              <a:bodyPr wrap="square" rtlCol="0">
                <a:spAutoFit/>
              </a:bodyPr>
              <a:p>
                <a:r>
                  <a:rPr lang="zh-CN" altLang="en-US"/>
                  <a:t>用户</a:t>
                </a:r>
                <a:r>
                  <a:rPr lang="en-US" altLang="zh-CN"/>
                  <a:t>1</a:t>
                </a:r>
                <a:endParaRPr lang="zh-CN" altLang="en-US"/>
              </a:p>
            </p:txBody>
          </p:sp>
        </p:grpSp>
        <p:grpSp>
          <p:nvGrpSpPr>
            <p:cNvPr id="52" name="组合 51"/>
            <p:cNvGrpSpPr/>
            <p:nvPr/>
          </p:nvGrpSpPr>
          <p:grpSpPr>
            <a:xfrm>
              <a:off x="3053332" y="554906"/>
              <a:ext cx="1069031" cy="444500"/>
              <a:chOff x="6284268" y="1543050"/>
              <a:chExt cx="1069031" cy="444500"/>
            </a:xfrm>
          </p:grpSpPr>
          <p:sp>
            <p:nvSpPr>
              <p:cNvPr id="53" name="矩形 52"/>
              <p:cNvSpPr/>
              <p:nvPr>
                <p:custDataLst>
                  <p:tags r:id="rId3"/>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文本框 53"/>
              <p:cNvSpPr txBox="1"/>
              <p:nvPr>
                <p:custDataLst>
                  <p:tags r:id="rId4"/>
                </p:custDataLst>
              </p:nvPr>
            </p:nvSpPr>
            <p:spPr>
              <a:xfrm>
                <a:off x="6420972" y="1580634"/>
                <a:ext cx="876300" cy="369332"/>
              </a:xfrm>
              <a:prstGeom prst="rect">
                <a:avLst/>
              </a:prstGeom>
              <a:noFill/>
            </p:spPr>
            <p:txBody>
              <a:bodyPr wrap="square" rtlCol="0">
                <a:spAutoFit/>
              </a:bodyPr>
              <a:p>
                <a:r>
                  <a:rPr lang="zh-CN" altLang="en-US"/>
                  <a:t>用户</a:t>
                </a:r>
                <a:r>
                  <a:rPr lang="en-US" altLang="zh-CN"/>
                  <a:t>2</a:t>
                </a:r>
                <a:endParaRPr lang="zh-CN" altLang="en-US"/>
              </a:p>
            </p:txBody>
          </p:sp>
        </p:grpSp>
        <p:grpSp>
          <p:nvGrpSpPr>
            <p:cNvPr id="55" name="组合 54"/>
            <p:cNvGrpSpPr/>
            <p:nvPr/>
          </p:nvGrpSpPr>
          <p:grpSpPr>
            <a:xfrm>
              <a:off x="7207126" y="551396"/>
              <a:ext cx="1069031" cy="444500"/>
              <a:chOff x="6284268" y="1543050"/>
              <a:chExt cx="1069031" cy="444500"/>
            </a:xfrm>
          </p:grpSpPr>
          <p:sp>
            <p:nvSpPr>
              <p:cNvPr id="56" name="矩形 55"/>
              <p:cNvSpPr/>
              <p:nvPr>
                <p:custDataLst>
                  <p:tags r:id="rId5"/>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custDataLst>
                  <p:tags r:id="rId6"/>
                </p:custDataLst>
              </p:nvPr>
            </p:nvSpPr>
            <p:spPr>
              <a:xfrm>
                <a:off x="6420972" y="1580634"/>
                <a:ext cx="876300" cy="369332"/>
              </a:xfrm>
              <a:prstGeom prst="rect">
                <a:avLst/>
              </a:prstGeom>
              <a:noFill/>
            </p:spPr>
            <p:txBody>
              <a:bodyPr wrap="square" rtlCol="0">
                <a:spAutoFit/>
              </a:bodyPr>
              <a:p>
                <a:r>
                  <a:rPr lang="zh-CN" altLang="en-US"/>
                  <a:t>用户</a:t>
                </a:r>
                <a:r>
                  <a:rPr lang="en-US" altLang="zh-CN"/>
                  <a:t>4</a:t>
                </a:r>
                <a:endParaRPr lang="zh-CN" altLang="en-US"/>
              </a:p>
            </p:txBody>
          </p:sp>
        </p:grpSp>
        <p:grpSp>
          <p:nvGrpSpPr>
            <p:cNvPr id="58" name="组合 57"/>
            <p:cNvGrpSpPr/>
            <p:nvPr/>
          </p:nvGrpSpPr>
          <p:grpSpPr>
            <a:xfrm>
              <a:off x="5156743" y="551396"/>
              <a:ext cx="1069031" cy="444500"/>
              <a:chOff x="6284268" y="1543050"/>
              <a:chExt cx="1069031" cy="444500"/>
            </a:xfrm>
          </p:grpSpPr>
          <p:sp>
            <p:nvSpPr>
              <p:cNvPr id="59" name="矩形 58"/>
              <p:cNvSpPr/>
              <p:nvPr>
                <p:custDataLst>
                  <p:tags r:id="rId7"/>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custDataLst>
                  <p:tags r:id="rId8"/>
                </p:custDataLst>
              </p:nvPr>
            </p:nvSpPr>
            <p:spPr>
              <a:xfrm>
                <a:off x="6420972" y="1580634"/>
                <a:ext cx="876300" cy="369332"/>
              </a:xfrm>
              <a:prstGeom prst="rect">
                <a:avLst/>
              </a:prstGeom>
              <a:noFill/>
            </p:spPr>
            <p:txBody>
              <a:bodyPr wrap="square" rtlCol="0">
                <a:spAutoFit/>
              </a:bodyPr>
              <a:p>
                <a:r>
                  <a:rPr lang="zh-CN" altLang="en-US"/>
                  <a:t>用户</a:t>
                </a:r>
                <a:r>
                  <a:rPr lang="en-US" altLang="zh-CN"/>
                  <a:t>3</a:t>
                </a:r>
                <a:endParaRPr lang="zh-CN" altLang="en-US"/>
              </a:p>
            </p:txBody>
          </p:sp>
        </p:grpSp>
        <p:sp>
          <p:nvSpPr>
            <p:cNvPr id="61" name="矩形 60"/>
            <p:cNvSpPr/>
            <p:nvPr>
              <p:custDataLst>
                <p:tags r:id="rId9"/>
              </p:custDataLst>
            </p:nvPr>
          </p:nvSpPr>
          <p:spPr>
            <a:xfrm>
              <a:off x="656663" y="1444490"/>
              <a:ext cx="1995200"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文本框 61"/>
            <p:cNvSpPr txBox="1"/>
            <p:nvPr>
              <p:custDataLst>
                <p:tags r:id="rId10"/>
              </p:custDataLst>
            </p:nvPr>
          </p:nvSpPr>
          <p:spPr>
            <a:xfrm>
              <a:off x="465268" y="1444490"/>
              <a:ext cx="1995200" cy="369332"/>
            </a:xfrm>
            <a:prstGeom prst="rect">
              <a:avLst/>
            </a:prstGeom>
            <a:noFill/>
          </p:spPr>
          <p:txBody>
            <a:bodyPr wrap="square" rtlCol="0">
              <a:spAutoFit/>
            </a:bodyPr>
            <a:p>
              <a:r>
                <a:rPr lang="zh-CN" altLang="en-US"/>
                <a:t>           </a:t>
              </a:r>
              <a:r>
                <a:rPr lang="zh-CN" altLang="en-US" sz="1400"/>
                <a:t>图像处理模块</a:t>
              </a:r>
              <a:endParaRPr lang="zh-CN" altLang="en-US" sz="1400"/>
            </a:p>
          </p:txBody>
        </p:sp>
        <p:grpSp>
          <p:nvGrpSpPr>
            <p:cNvPr id="63" name="组合 62"/>
            <p:cNvGrpSpPr/>
            <p:nvPr/>
          </p:nvGrpSpPr>
          <p:grpSpPr>
            <a:xfrm>
              <a:off x="656662" y="1836110"/>
              <a:ext cx="1995200" cy="444500"/>
              <a:chOff x="6284268" y="1543050"/>
              <a:chExt cx="1069031" cy="444500"/>
            </a:xfrm>
            <a:solidFill>
              <a:schemeClr val="tx2">
                <a:lumMod val="20000"/>
                <a:lumOff val="80000"/>
              </a:schemeClr>
            </a:solidFill>
          </p:grpSpPr>
          <p:sp>
            <p:nvSpPr>
              <p:cNvPr id="64" name="矩形 63"/>
              <p:cNvSpPr/>
              <p:nvPr>
                <p:custDataLst>
                  <p:tags r:id="rId11"/>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文本框 64"/>
              <p:cNvSpPr txBox="1"/>
              <p:nvPr>
                <p:custDataLst>
                  <p:tags r:id="rId12"/>
                </p:custDataLst>
              </p:nvPr>
            </p:nvSpPr>
            <p:spPr>
              <a:xfrm>
                <a:off x="6318691" y="1580552"/>
                <a:ext cx="992530" cy="307777"/>
              </a:xfrm>
              <a:prstGeom prst="rect">
                <a:avLst/>
              </a:prstGeom>
              <a:grpFill/>
            </p:spPr>
            <p:txBody>
              <a:bodyPr wrap="square" rtlCol="0">
                <a:spAutoFit/>
              </a:bodyPr>
              <a:p>
                <a:r>
                  <a:rPr lang="zh-CN" altLang="en-US" sz="1400"/>
                  <a:t> 普通图像转鱼眼图像</a:t>
                </a:r>
                <a:endParaRPr lang="zh-CN" altLang="en-US" sz="1400"/>
              </a:p>
            </p:txBody>
          </p:sp>
        </p:grpSp>
        <p:grpSp>
          <p:nvGrpSpPr>
            <p:cNvPr id="68" name="组合 67"/>
            <p:cNvGrpSpPr/>
            <p:nvPr/>
          </p:nvGrpSpPr>
          <p:grpSpPr>
            <a:xfrm>
              <a:off x="656664" y="2278626"/>
              <a:ext cx="1995200" cy="444500"/>
              <a:chOff x="6285777" y="1422916"/>
              <a:chExt cx="1069031" cy="444500"/>
            </a:xfrm>
            <a:solidFill>
              <a:schemeClr val="tx2">
                <a:lumMod val="20000"/>
                <a:lumOff val="80000"/>
              </a:schemeClr>
            </a:solidFill>
          </p:grpSpPr>
          <p:sp>
            <p:nvSpPr>
              <p:cNvPr id="69" name="矩形 68"/>
              <p:cNvSpPr/>
              <p:nvPr>
                <p:custDataLst>
                  <p:tags r:id="rId13"/>
                </p:custDataLst>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custDataLst>
                  <p:tags r:id="rId14"/>
                </p:custDataLst>
              </p:nvPr>
            </p:nvSpPr>
            <p:spPr>
              <a:xfrm>
                <a:off x="6449660" y="1459121"/>
                <a:ext cx="876300" cy="307777"/>
              </a:xfrm>
              <a:prstGeom prst="rect">
                <a:avLst/>
              </a:prstGeom>
              <a:grpFill/>
            </p:spPr>
            <p:txBody>
              <a:bodyPr wrap="square" rtlCol="0">
                <a:spAutoFit/>
              </a:bodyPr>
              <a:p>
                <a:r>
                  <a:rPr lang="zh-CN" altLang="en-US" sz="1400"/>
                  <a:t>多张图像拼接</a:t>
                </a:r>
                <a:endParaRPr lang="zh-CN" altLang="en-US" sz="1400"/>
              </a:p>
            </p:txBody>
          </p:sp>
        </p:grpSp>
        <p:sp>
          <p:nvSpPr>
            <p:cNvPr id="76" name="矩形 75"/>
            <p:cNvSpPr/>
            <p:nvPr>
              <p:custDataLst>
                <p:tags r:id="rId15"/>
              </p:custDataLst>
            </p:nvPr>
          </p:nvSpPr>
          <p:spPr>
            <a:xfrm>
              <a:off x="2721391" y="1447547"/>
              <a:ext cx="1902126"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文本框 79"/>
            <p:cNvSpPr txBox="1"/>
            <p:nvPr>
              <p:custDataLst>
                <p:tags r:id="rId16"/>
              </p:custDataLst>
            </p:nvPr>
          </p:nvSpPr>
          <p:spPr>
            <a:xfrm>
              <a:off x="2689251" y="1495406"/>
              <a:ext cx="1797195" cy="307777"/>
            </a:xfrm>
            <a:prstGeom prst="rect">
              <a:avLst/>
            </a:prstGeom>
            <a:noFill/>
          </p:spPr>
          <p:txBody>
            <a:bodyPr wrap="square" rtlCol="0">
              <a:spAutoFit/>
            </a:bodyPr>
            <a:p>
              <a:r>
                <a:rPr lang="zh-CN" altLang="en-US" sz="1400"/>
                <a:t>传感器数据采集模块</a:t>
              </a:r>
              <a:endParaRPr lang="zh-CN" altLang="en-US" sz="1400"/>
            </a:p>
          </p:txBody>
        </p:sp>
        <p:grpSp>
          <p:nvGrpSpPr>
            <p:cNvPr id="81" name="组合 80"/>
            <p:cNvGrpSpPr/>
            <p:nvPr/>
          </p:nvGrpSpPr>
          <p:grpSpPr>
            <a:xfrm>
              <a:off x="2721391" y="1833961"/>
              <a:ext cx="1902125" cy="444500"/>
              <a:chOff x="6284268" y="1543050"/>
              <a:chExt cx="1069031" cy="444500"/>
            </a:xfrm>
            <a:solidFill>
              <a:schemeClr val="tx2">
                <a:lumMod val="20000"/>
                <a:lumOff val="80000"/>
              </a:schemeClr>
            </a:solidFill>
          </p:grpSpPr>
          <p:sp>
            <p:nvSpPr>
              <p:cNvPr id="82" name="矩形 81"/>
              <p:cNvSpPr/>
              <p:nvPr>
                <p:custDataLst>
                  <p:tags r:id="rId17"/>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文本框 82"/>
              <p:cNvSpPr txBox="1"/>
              <p:nvPr>
                <p:custDataLst>
                  <p:tags r:id="rId18"/>
                </p:custDataLst>
              </p:nvPr>
            </p:nvSpPr>
            <p:spPr>
              <a:xfrm>
                <a:off x="6306940" y="1580634"/>
                <a:ext cx="1026444" cy="307777"/>
              </a:xfrm>
              <a:prstGeom prst="rect">
                <a:avLst/>
              </a:prstGeom>
              <a:grpFill/>
            </p:spPr>
            <p:txBody>
              <a:bodyPr wrap="square" rtlCol="0">
                <a:spAutoFit/>
              </a:bodyPr>
              <a:p>
                <a:r>
                  <a:rPr lang="zh-CN" altLang="en-US" sz="1400"/>
                  <a:t>全景传感器数据获取</a:t>
                </a:r>
                <a:endParaRPr lang="zh-CN" altLang="en-US" sz="1400"/>
              </a:p>
            </p:txBody>
          </p:sp>
        </p:grpSp>
        <p:grpSp>
          <p:nvGrpSpPr>
            <p:cNvPr id="93" name="组合 92"/>
            <p:cNvGrpSpPr/>
            <p:nvPr/>
          </p:nvGrpSpPr>
          <p:grpSpPr>
            <a:xfrm>
              <a:off x="2721392" y="2274768"/>
              <a:ext cx="1902125" cy="444500"/>
              <a:chOff x="6285777" y="1422916"/>
              <a:chExt cx="1069031" cy="444500"/>
            </a:xfrm>
            <a:solidFill>
              <a:schemeClr val="tx2">
                <a:lumMod val="20000"/>
                <a:lumOff val="80000"/>
              </a:schemeClr>
            </a:solidFill>
          </p:grpSpPr>
          <p:sp>
            <p:nvSpPr>
              <p:cNvPr id="190" name="矩形 189"/>
              <p:cNvSpPr/>
              <p:nvPr>
                <p:custDataLst>
                  <p:tags r:id="rId19"/>
                </p:custDataLst>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1" name="文本框 190"/>
              <p:cNvSpPr txBox="1"/>
              <p:nvPr>
                <p:custDataLst>
                  <p:tags r:id="rId20"/>
                </p:custDataLst>
              </p:nvPr>
            </p:nvSpPr>
            <p:spPr>
              <a:xfrm>
                <a:off x="6308449" y="1459121"/>
                <a:ext cx="1017512" cy="307777"/>
              </a:xfrm>
              <a:prstGeom prst="rect">
                <a:avLst/>
              </a:prstGeom>
              <a:grpFill/>
            </p:spPr>
            <p:txBody>
              <a:bodyPr wrap="square" rtlCol="0">
                <a:spAutoFit/>
              </a:bodyPr>
              <a:p>
                <a:r>
                  <a:rPr lang="zh-CN" altLang="en-US" sz="1400"/>
                  <a:t>标准传感器数据获取</a:t>
                </a:r>
                <a:endParaRPr lang="zh-CN" altLang="en-US" sz="1400"/>
              </a:p>
            </p:txBody>
          </p:sp>
        </p:grpSp>
        <p:sp>
          <p:nvSpPr>
            <p:cNvPr id="193" name="矩形 192"/>
            <p:cNvSpPr/>
            <p:nvPr>
              <p:custDataLst>
                <p:tags r:id="rId21"/>
              </p:custDataLst>
            </p:nvPr>
          </p:nvSpPr>
          <p:spPr>
            <a:xfrm>
              <a:off x="6879640" y="1444490"/>
              <a:ext cx="1724006" cy="819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4" name="文本框 193"/>
            <p:cNvSpPr txBox="1"/>
            <p:nvPr>
              <p:custDataLst>
                <p:tags r:id="rId22"/>
              </p:custDataLst>
            </p:nvPr>
          </p:nvSpPr>
          <p:spPr>
            <a:xfrm>
              <a:off x="7006665" y="1444491"/>
              <a:ext cx="1506627" cy="369332"/>
            </a:xfrm>
            <a:prstGeom prst="rect">
              <a:avLst/>
            </a:prstGeom>
            <a:noFill/>
          </p:spPr>
          <p:txBody>
            <a:bodyPr wrap="square" rtlCol="0">
              <a:spAutoFit/>
            </a:bodyPr>
            <a:p>
              <a:r>
                <a:rPr lang="zh-CN" altLang="en-US"/>
                <a:t>  </a:t>
              </a:r>
              <a:r>
                <a:rPr lang="zh-CN" altLang="en-US" sz="1400"/>
                <a:t>虚拟仿真模块</a:t>
              </a:r>
              <a:endParaRPr lang="zh-CN" altLang="en-US" sz="1400"/>
            </a:p>
          </p:txBody>
        </p:sp>
        <p:grpSp>
          <p:nvGrpSpPr>
            <p:cNvPr id="195" name="组合 194"/>
            <p:cNvGrpSpPr/>
            <p:nvPr/>
          </p:nvGrpSpPr>
          <p:grpSpPr>
            <a:xfrm>
              <a:off x="6879640" y="1813823"/>
              <a:ext cx="1724005" cy="460946"/>
              <a:chOff x="6284268" y="1543050"/>
              <a:chExt cx="1069031" cy="444500"/>
            </a:xfrm>
            <a:solidFill>
              <a:schemeClr val="tx2">
                <a:lumMod val="20000"/>
                <a:lumOff val="80000"/>
              </a:schemeClr>
            </a:solidFill>
          </p:grpSpPr>
          <p:sp>
            <p:nvSpPr>
              <p:cNvPr id="197" name="矩形 196"/>
              <p:cNvSpPr/>
              <p:nvPr>
                <p:custDataLst>
                  <p:tags r:id="rId23"/>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4" name="文本框 223"/>
              <p:cNvSpPr txBox="1"/>
              <p:nvPr>
                <p:custDataLst>
                  <p:tags r:id="rId24"/>
                </p:custDataLst>
              </p:nvPr>
            </p:nvSpPr>
            <p:spPr>
              <a:xfrm>
                <a:off x="6303152" y="1574200"/>
                <a:ext cx="1031262" cy="295762"/>
              </a:xfrm>
              <a:prstGeom prst="rect">
                <a:avLst/>
              </a:prstGeom>
              <a:grpFill/>
            </p:spPr>
            <p:txBody>
              <a:bodyPr wrap="square" rtlCol="0">
                <a:spAutoFit/>
              </a:bodyPr>
              <a:p>
                <a:r>
                  <a:rPr lang="en-US" altLang="zh-CN" sz="1400"/>
                  <a:t>     </a:t>
                </a:r>
                <a:r>
                  <a:rPr lang="zh-CN" altLang="en-US" sz="1400"/>
                  <a:t>驾驶仿真体验</a:t>
                </a:r>
                <a:endParaRPr lang="zh-CN" altLang="en-US" sz="1400"/>
              </a:p>
            </p:txBody>
          </p:sp>
        </p:grpSp>
        <p:sp>
          <p:nvSpPr>
            <p:cNvPr id="228" name="矩形 227"/>
            <p:cNvSpPr/>
            <p:nvPr>
              <p:custDataLst>
                <p:tags r:id="rId25"/>
              </p:custDataLst>
            </p:nvPr>
          </p:nvSpPr>
          <p:spPr>
            <a:xfrm>
              <a:off x="4678433" y="1444491"/>
              <a:ext cx="2120939" cy="8302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2" name="文本框 241"/>
            <p:cNvSpPr txBox="1"/>
            <p:nvPr>
              <p:custDataLst>
                <p:tags r:id="rId26"/>
              </p:custDataLst>
            </p:nvPr>
          </p:nvSpPr>
          <p:spPr>
            <a:xfrm>
              <a:off x="4726383" y="1519659"/>
              <a:ext cx="1929752" cy="307777"/>
            </a:xfrm>
            <a:prstGeom prst="rect">
              <a:avLst/>
            </a:prstGeom>
            <a:noFill/>
          </p:spPr>
          <p:txBody>
            <a:bodyPr wrap="square" rtlCol="0">
              <a:spAutoFit/>
            </a:bodyPr>
            <a:p>
              <a:r>
                <a:rPr lang="zh-CN" altLang="en-US" sz="1400"/>
                <a:t>    图像</a:t>
              </a:r>
              <a:r>
                <a:rPr lang="en-US" altLang="zh-CN" sz="1400"/>
                <a:t>/</a:t>
              </a:r>
              <a:r>
                <a:rPr lang="zh-CN" altLang="en-US" sz="1400"/>
                <a:t>视频处理模块</a:t>
              </a:r>
              <a:endParaRPr lang="zh-CN" altLang="en-US" sz="1400"/>
            </a:p>
          </p:txBody>
        </p:sp>
        <p:grpSp>
          <p:nvGrpSpPr>
            <p:cNvPr id="243" name="组合 242"/>
            <p:cNvGrpSpPr/>
            <p:nvPr/>
          </p:nvGrpSpPr>
          <p:grpSpPr>
            <a:xfrm>
              <a:off x="4678434" y="1838107"/>
              <a:ext cx="2120938" cy="436661"/>
              <a:chOff x="6288207" y="1553913"/>
              <a:chExt cx="1069031" cy="444500"/>
            </a:xfrm>
            <a:solidFill>
              <a:schemeClr val="tx2">
                <a:lumMod val="20000"/>
                <a:lumOff val="80000"/>
              </a:schemeClr>
            </a:solidFill>
          </p:grpSpPr>
          <p:sp>
            <p:nvSpPr>
              <p:cNvPr id="245" name="矩形 244"/>
              <p:cNvSpPr/>
              <p:nvPr>
                <p:custDataLst>
                  <p:tags r:id="rId27"/>
                </p:custDataLst>
              </p:nvPr>
            </p:nvSpPr>
            <p:spPr>
              <a:xfrm>
                <a:off x="6288207" y="1553913"/>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6" name="文本框 245"/>
              <p:cNvSpPr txBox="1"/>
              <p:nvPr>
                <p:custDataLst>
                  <p:tags r:id="rId28"/>
                </p:custDataLst>
              </p:nvPr>
            </p:nvSpPr>
            <p:spPr>
              <a:xfrm>
                <a:off x="6295571" y="1589504"/>
                <a:ext cx="1030406" cy="313302"/>
              </a:xfrm>
              <a:prstGeom prst="rect">
                <a:avLst/>
              </a:prstGeom>
              <a:grpFill/>
            </p:spPr>
            <p:txBody>
              <a:bodyPr wrap="square" rtlCol="0">
                <a:spAutoFit/>
              </a:bodyPr>
              <a:p>
                <a:r>
                  <a:rPr lang="zh-CN" altLang="en-US" sz="1400"/>
                  <a:t>上传图像</a:t>
                </a:r>
                <a:r>
                  <a:rPr lang="en-US" altLang="zh-CN" sz="1400"/>
                  <a:t>/</a:t>
                </a:r>
                <a:r>
                  <a:rPr lang="zh-CN" altLang="en-US" sz="1400"/>
                  <a:t>视频分割处理</a:t>
                </a:r>
                <a:endParaRPr lang="zh-CN" altLang="en-US" sz="1400"/>
              </a:p>
            </p:txBody>
          </p:sp>
        </p:grpSp>
        <p:sp>
          <p:nvSpPr>
            <p:cNvPr id="247" name="箭头: 下 25"/>
            <p:cNvSpPr/>
            <p:nvPr>
              <p:custDataLst>
                <p:tags r:id="rId29"/>
              </p:custDataLst>
            </p:nvPr>
          </p:nvSpPr>
          <p:spPr>
            <a:xfrm>
              <a:off x="1545218" y="1009208"/>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8" name="箭头: 下 26"/>
            <p:cNvSpPr/>
            <p:nvPr>
              <p:custDataLst>
                <p:tags r:id="rId30"/>
              </p:custDataLst>
            </p:nvPr>
          </p:nvSpPr>
          <p:spPr>
            <a:xfrm>
              <a:off x="3489670" y="1023821"/>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9" name="箭头: 下 27"/>
            <p:cNvSpPr/>
            <p:nvPr>
              <p:custDataLst>
                <p:tags r:id="rId31"/>
              </p:custDataLst>
            </p:nvPr>
          </p:nvSpPr>
          <p:spPr>
            <a:xfrm>
              <a:off x="5552742" y="995213"/>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0" name="箭头: 下 28"/>
            <p:cNvSpPr/>
            <p:nvPr>
              <p:custDataLst>
                <p:tags r:id="rId32"/>
              </p:custDataLst>
            </p:nvPr>
          </p:nvSpPr>
          <p:spPr>
            <a:xfrm>
              <a:off x="7621462" y="1020567"/>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3" name="文本框 262"/>
          <p:cNvSpPr txBox="1"/>
          <p:nvPr/>
        </p:nvSpPr>
        <p:spPr>
          <a:xfrm>
            <a:off x="0" y="4168775"/>
            <a:ext cx="12192000" cy="2717165"/>
          </a:xfrm>
          <a:prstGeom prst="rect">
            <a:avLst/>
          </a:prstGeom>
          <a:solidFill>
            <a:schemeClr val="accent1">
              <a:lumMod val="40000"/>
              <a:lumOff val="60000"/>
            </a:schemeClr>
          </a:solidFill>
        </p:spPr>
        <p:txBody>
          <a:bodyPr wrap="square" rtlCol="0">
            <a:noAutofit/>
          </a:bodyPr>
          <a:p>
            <a:pPr indent="457200"/>
            <a:r>
              <a:rPr lang="en-US" altLang="zh-CN" sz="2000"/>
              <a:t>VisionVoyage</a:t>
            </a:r>
            <a:r>
              <a:rPr lang="zh-CN" altLang="en-US" sz="2000"/>
              <a:t>旨在解决目前自动驾驶领域存在的一些挑战和问题，例如鱼眼数据集稀缺、鱼眼图像畸变处理、多摄像头组合的语义分割算法等方面的技术瓶颈。</a:t>
            </a:r>
            <a:endParaRPr lang="zh-CN" altLang="en-US" sz="2000"/>
          </a:p>
          <a:p>
            <a:pPr indent="457200"/>
            <a:r>
              <a:rPr lang="zh-CN" altLang="en-US" sz="2000"/>
              <a:t>特色功能为：提供普通图像转鱼眼图像、仿真环境下各种传感器的图像获取与处理、虚拟驾驶体验和自动驾驶仿真等功能，我们的软件可以帮助研究人员和工程师更好地理解和应用鱼眼相机和其他传感器数据，从而提升自动驾驶系统的感知能力和安全性。</a:t>
            </a:r>
            <a:endParaRPr lang="zh-CN" altLang="en-US" sz="2000"/>
          </a:p>
          <a:p>
            <a:pPr indent="457200"/>
            <a:r>
              <a:rPr lang="zh-CN" altLang="en-US" sz="2000"/>
              <a:t>用户若开发良好的自动驾驶算法，可以及时向我司投稿，我司会对良好的自动驾驶算法作者进行奖励并集成到我司提供的自动驾驶算法进行优化，达到一个交互的效果。引进更多的活跃用户去优化自动驾驶算法，保持新颖，保证及时更新。</a:t>
            </a:r>
            <a:endParaRPr lang="zh-CN" altLang="en-US" sz="2000"/>
          </a:p>
          <a:p>
            <a:endParaRPr lang="zh-CN"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nvSpPr>
        <p:spPr>
          <a:xfrm>
            <a:off x="2903538" y="27412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nvSpPr>
        <p:spPr>
          <a:xfrm>
            <a:off x="2903855" y="2785745"/>
            <a:ext cx="3331845"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仿真环境搭建</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nvSpPr>
        <p:spPr>
          <a:xfrm>
            <a:off x="1390650" y="27412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nvSpPr>
        <p:spPr>
          <a:xfrm>
            <a:off x="1566863" y="27778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（一）</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1"/>
            </p:custDataLst>
          </p:nvPr>
        </p:nvSpPr>
        <p:spPr>
          <a:xfrm>
            <a:off x="2903538" y="34016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2"/>
            </p:custDataLst>
          </p:nvPr>
        </p:nvSpPr>
        <p:spPr>
          <a:xfrm>
            <a:off x="2903538" y="344611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仿真传感器</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3"/>
            </p:custDataLst>
          </p:nvPr>
        </p:nvSpPr>
        <p:spPr>
          <a:xfrm>
            <a:off x="1390650" y="34016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4"/>
            </p:custDataLst>
          </p:nvPr>
        </p:nvSpPr>
        <p:spPr>
          <a:xfrm>
            <a:off x="1566863" y="34382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（二）</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157923" y="1426210"/>
            <a:ext cx="3425825" cy="936431"/>
            <a:chOff x="0" y="0"/>
            <a:chExt cx="3425929" cy="935662"/>
          </a:xfrm>
        </p:grpSpPr>
        <p:grpSp>
          <p:nvGrpSpPr>
            <p:cNvPr id="3095" name="组合 55"/>
            <p:cNvGrpSpPr/>
            <p:nvPr/>
          </p:nvGrpSpPr>
          <p:grpSpPr>
            <a:xfrm>
              <a:off x="0" y="0"/>
              <a:ext cx="3425929" cy="849531"/>
              <a:chOff x="0" y="0"/>
              <a:chExt cx="3425929" cy="849531"/>
            </a:xfrm>
          </p:grpSpPr>
          <p:sp>
            <p:nvSpPr>
              <p:cNvPr id="3096" name="文本框 57"/>
              <p:cNvSpPr txBox="1"/>
              <p:nvPr/>
            </p:nvSpPr>
            <p:spPr>
              <a:xfrm>
                <a:off x="0" y="0"/>
                <a:ext cx="3425929" cy="644630"/>
              </a:xfrm>
              <a:prstGeom prst="rect">
                <a:avLst/>
              </a:prstGeom>
              <a:noFill/>
              <a:ln w="9525">
                <a:noFill/>
              </a:ln>
            </p:spPr>
            <p:txBody>
              <a:bodyPr wrap="square" anchor="t">
                <a:spAutoFit/>
              </a:bodyPr>
              <a:lstStyle/>
              <a:p>
                <a:pPr lvl="0" eaLnBrk="1" hangingPunct="1"/>
                <a:r>
                  <a:rPr lang="en-US" altLang="zh-CN" sz="3600" b="1" dirty="0">
                    <a:solidFill>
                      <a:srgbClr val="1C4885"/>
                    </a:solidFill>
                    <a:latin typeface="微软雅黑" panose="020B0503020204020204" pitchFamily="34" charset="-122"/>
                    <a:ea typeface="微软雅黑" panose="020B0503020204020204" pitchFamily="34" charset="-122"/>
                    <a:cs typeface="+mn-ea"/>
                  </a:rPr>
                  <a:t>3.2 </a:t>
                </a:r>
                <a:r>
                  <a:rPr lang="zh-CN" altLang="en-US" sz="3600" b="1" dirty="0">
                    <a:solidFill>
                      <a:srgbClr val="1C4885"/>
                    </a:solidFill>
                    <a:latin typeface="微软雅黑" panose="020B0503020204020204" pitchFamily="34" charset="-122"/>
                    <a:ea typeface="微软雅黑" panose="020B0503020204020204" pitchFamily="34" charset="-122"/>
                    <a:sym typeface="+mn-ea"/>
                  </a:rPr>
                  <a:t>详细设计</a:t>
                </a:r>
                <a:endParaRPr lang="zh-CN" altLang="en-US" sz="3600" b="1" dirty="0">
                  <a:solidFill>
                    <a:srgbClr val="1C4885"/>
                  </a:solidFill>
                  <a:latin typeface="微软雅黑" panose="020B0503020204020204" pitchFamily="34" charset="-122"/>
                  <a:ea typeface="微软雅黑" panose="020B0503020204020204" pitchFamily="34" charset="-122"/>
                  <a:cs typeface="+mn-ea"/>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7" name="图片 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仿真环境搭建</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175895" y="768985"/>
            <a:ext cx="3754755" cy="2659380"/>
          </a:xfrm>
          <a:prstGeom prst="rect">
            <a:avLst/>
          </a:prstGeom>
          <a:noFill/>
          <a:ln>
            <a:noFill/>
          </a:ln>
        </p:spPr>
      </p:pic>
      <p:pic>
        <p:nvPicPr>
          <p:cNvPr id="4" name="图片 3"/>
          <p:cNvPicPr>
            <a:picLocks noChangeAspect="1"/>
          </p:cNvPicPr>
          <p:nvPr>
            <p:custDataLst>
              <p:tags r:id="rId3"/>
            </p:custDataLst>
          </p:nvPr>
        </p:nvPicPr>
        <p:blipFill>
          <a:blip r:embed="rId4"/>
          <a:stretch>
            <a:fillRect/>
          </a:stretch>
        </p:blipFill>
        <p:spPr>
          <a:xfrm>
            <a:off x="4218940" y="756285"/>
            <a:ext cx="3754120" cy="2659380"/>
          </a:xfrm>
          <a:prstGeom prst="rect">
            <a:avLst/>
          </a:prstGeom>
          <a:noFill/>
          <a:ln>
            <a:noFill/>
          </a:ln>
        </p:spPr>
      </p:pic>
      <p:pic>
        <p:nvPicPr>
          <p:cNvPr id="6" name="图片 4"/>
          <p:cNvPicPr>
            <a:picLocks noChangeAspect="1"/>
          </p:cNvPicPr>
          <p:nvPr>
            <p:custDataLst>
              <p:tags r:id="rId5"/>
            </p:custDataLst>
          </p:nvPr>
        </p:nvPicPr>
        <p:blipFill>
          <a:blip r:embed="rId6"/>
          <a:stretch>
            <a:fillRect/>
          </a:stretch>
        </p:blipFill>
        <p:spPr>
          <a:xfrm>
            <a:off x="8261350" y="768985"/>
            <a:ext cx="3755390" cy="2660015"/>
          </a:xfrm>
          <a:prstGeom prst="rect">
            <a:avLst/>
          </a:prstGeom>
          <a:noFill/>
          <a:ln>
            <a:noFill/>
          </a:ln>
        </p:spPr>
      </p:pic>
      <p:pic>
        <p:nvPicPr>
          <p:cNvPr id="8" name="图片 6"/>
          <p:cNvPicPr>
            <a:picLocks noChangeAspect="1"/>
          </p:cNvPicPr>
          <p:nvPr>
            <p:custDataLst>
              <p:tags r:id="rId7"/>
            </p:custDataLst>
          </p:nvPr>
        </p:nvPicPr>
        <p:blipFill>
          <a:blip r:embed="rId8"/>
          <a:stretch>
            <a:fillRect/>
          </a:stretch>
        </p:blipFill>
        <p:spPr>
          <a:xfrm>
            <a:off x="183515" y="3796665"/>
            <a:ext cx="3746500" cy="2659380"/>
          </a:xfrm>
          <a:prstGeom prst="rect">
            <a:avLst/>
          </a:prstGeom>
          <a:noFill/>
          <a:ln>
            <a:noFill/>
          </a:ln>
        </p:spPr>
      </p:pic>
      <p:sp>
        <p:nvSpPr>
          <p:cNvPr id="14" name="文本框 13"/>
          <p:cNvSpPr txBox="1"/>
          <p:nvPr/>
        </p:nvSpPr>
        <p:spPr>
          <a:xfrm>
            <a:off x="1631315" y="3415665"/>
            <a:ext cx="844550" cy="368300"/>
          </a:xfrm>
          <a:prstGeom prst="rect">
            <a:avLst/>
          </a:prstGeom>
          <a:noFill/>
        </p:spPr>
        <p:txBody>
          <a:bodyPr wrap="square" rtlCol="0">
            <a:spAutoFit/>
          </a:bodyPr>
          <a:p>
            <a:r>
              <a:rPr lang="en-US" altLang="zh-CN"/>
              <a:t>NONE</a:t>
            </a:r>
            <a:endParaRPr lang="en-US" altLang="zh-CN"/>
          </a:p>
        </p:txBody>
      </p:sp>
      <p:sp>
        <p:nvSpPr>
          <p:cNvPr id="15" name="文本框 14"/>
          <p:cNvSpPr txBox="1"/>
          <p:nvPr>
            <p:custDataLst>
              <p:tags r:id="rId9"/>
            </p:custDataLst>
          </p:nvPr>
        </p:nvSpPr>
        <p:spPr>
          <a:xfrm>
            <a:off x="5497195" y="3402965"/>
            <a:ext cx="1325880" cy="368300"/>
          </a:xfrm>
          <a:prstGeom prst="rect">
            <a:avLst/>
          </a:prstGeom>
          <a:noFill/>
        </p:spPr>
        <p:txBody>
          <a:bodyPr wrap="square" rtlCol="0">
            <a:spAutoFit/>
          </a:bodyPr>
          <a:p>
            <a:r>
              <a:rPr lang="zh-CN" altLang="en-US"/>
              <a:t>墙壁与路灯</a:t>
            </a:r>
            <a:endParaRPr lang="zh-CN" altLang="en-US"/>
          </a:p>
        </p:txBody>
      </p:sp>
      <p:sp>
        <p:nvSpPr>
          <p:cNvPr id="16" name="文本框 15"/>
          <p:cNvSpPr txBox="1"/>
          <p:nvPr>
            <p:custDataLst>
              <p:tags r:id="rId10"/>
            </p:custDataLst>
          </p:nvPr>
        </p:nvSpPr>
        <p:spPr>
          <a:xfrm>
            <a:off x="9844405" y="3402965"/>
            <a:ext cx="649605" cy="368300"/>
          </a:xfrm>
          <a:prstGeom prst="rect">
            <a:avLst/>
          </a:prstGeom>
          <a:noFill/>
        </p:spPr>
        <p:txBody>
          <a:bodyPr wrap="square" rtlCol="0">
            <a:spAutoFit/>
          </a:bodyPr>
          <a:p>
            <a:r>
              <a:rPr lang="zh-CN" altLang="en-US"/>
              <a:t>道具</a:t>
            </a:r>
            <a:endParaRPr lang="zh-CN" altLang="en-US"/>
          </a:p>
        </p:txBody>
      </p:sp>
      <p:sp>
        <p:nvSpPr>
          <p:cNvPr id="17" name="文本框 16"/>
          <p:cNvSpPr txBox="1"/>
          <p:nvPr>
            <p:custDataLst>
              <p:tags r:id="rId11"/>
            </p:custDataLst>
          </p:nvPr>
        </p:nvSpPr>
        <p:spPr>
          <a:xfrm>
            <a:off x="1122045" y="6443345"/>
            <a:ext cx="1862455" cy="368300"/>
          </a:xfrm>
          <a:prstGeom prst="rect">
            <a:avLst/>
          </a:prstGeom>
          <a:noFill/>
        </p:spPr>
        <p:txBody>
          <a:bodyPr wrap="square" rtlCol="0">
            <a:spAutoFit/>
          </a:bodyPr>
          <a:p>
            <a:r>
              <a:rPr lang="zh-CN" altLang="en-US"/>
              <a:t>停放车辆与地面</a:t>
            </a:r>
            <a:endParaRPr lang="zh-CN" altLang="en-US"/>
          </a:p>
        </p:txBody>
      </p:sp>
      <p:sp>
        <p:nvSpPr>
          <p:cNvPr id="19" name="文本框 18"/>
          <p:cNvSpPr txBox="1"/>
          <p:nvPr>
            <p:custDataLst>
              <p:tags r:id="rId12"/>
            </p:custDataLst>
          </p:nvPr>
        </p:nvSpPr>
        <p:spPr>
          <a:xfrm>
            <a:off x="5193030" y="6443345"/>
            <a:ext cx="1805940" cy="368300"/>
          </a:xfrm>
          <a:prstGeom prst="rect">
            <a:avLst/>
          </a:prstGeom>
          <a:noFill/>
        </p:spPr>
        <p:txBody>
          <a:bodyPr wrap="square" rtlCol="0">
            <a:spAutoFit/>
          </a:bodyPr>
          <a:p>
            <a:r>
              <a:rPr lang="zh-CN" altLang="en-US"/>
              <a:t>植被与贴图细节</a:t>
            </a:r>
            <a:endParaRPr lang="zh-CN" altLang="en-US"/>
          </a:p>
        </p:txBody>
      </p:sp>
      <p:sp>
        <p:nvSpPr>
          <p:cNvPr id="20" name="文本框 19"/>
          <p:cNvSpPr txBox="1"/>
          <p:nvPr>
            <p:custDataLst>
              <p:tags r:id="rId13"/>
            </p:custDataLst>
          </p:nvPr>
        </p:nvSpPr>
        <p:spPr>
          <a:xfrm>
            <a:off x="9844405" y="6443345"/>
            <a:ext cx="932815" cy="368300"/>
          </a:xfrm>
          <a:prstGeom prst="rect">
            <a:avLst/>
          </a:prstGeom>
          <a:noFill/>
        </p:spPr>
        <p:txBody>
          <a:bodyPr wrap="square" rtlCol="0">
            <a:spAutoFit/>
          </a:bodyPr>
          <a:p>
            <a:r>
              <a:rPr lang="zh-CN" altLang="en-US"/>
              <a:t>建筑物</a:t>
            </a:r>
            <a:endParaRPr lang="zh-CN" altLang="en-US"/>
          </a:p>
        </p:txBody>
      </p:sp>
      <p:pic>
        <p:nvPicPr>
          <p:cNvPr id="21" name="图片 8"/>
          <p:cNvPicPr>
            <a:picLocks noChangeAspect="1"/>
          </p:cNvPicPr>
          <p:nvPr>
            <p:custDataLst>
              <p:tags r:id="rId14"/>
            </p:custDataLst>
          </p:nvPr>
        </p:nvPicPr>
        <p:blipFill>
          <a:blip r:embed="rId15"/>
          <a:stretch>
            <a:fillRect/>
          </a:stretch>
        </p:blipFill>
        <p:spPr>
          <a:xfrm>
            <a:off x="4218305" y="3771265"/>
            <a:ext cx="3754755" cy="2672080"/>
          </a:xfrm>
          <a:prstGeom prst="rect">
            <a:avLst/>
          </a:prstGeom>
          <a:noFill/>
          <a:ln>
            <a:noFill/>
          </a:ln>
        </p:spPr>
      </p:pic>
      <p:pic>
        <p:nvPicPr>
          <p:cNvPr id="22" name="图片 9"/>
          <p:cNvPicPr>
            <a:picLocks noChangeAspect="1"/>
          </p:cNvPicPr>
          <p:nvPr>
            <p:custDataLst>
              <p:tags r:id="rId16"/>
            </p:custDataLst>
          </p:nvPr>
        </p:nvPicPr>
        <p:blipFill>
          <a:blip r:embed="rId17"/>
          <a:stretch>
            <a:fillRect/>
          </a:stretch>
        </p:blipFill>
        <p:spPr>
          <a:xfrm>
            <a:off x="8261350" y="3770630"/>
            <a:ext cx="3747135" cy="2672715"/>
          </a:xfrm>
          <a:prstGeom prst="rect">
            <a:avLst/>
          </a:prstGeom>
          <a:noFill/>
          <a:ln>
            <a:noFill/>
          </a:ln>
        </p:spPr>
      </p:pic>
      <p:sp>
        <p:nvSpPr>
          <p:cNvPr id="23" name="文本框 22"/>
          <p:cNvSpPr txBox="1"/>
          <p:nvPr/>
        </p:nvSpPr>
        <p:spPr>
          <a:xfrm>
            <a:off x="4624070" y="238760"/>
            <a:ext cx="2942590" cy="368300"/>
          </a:xfrm>
          <a:prstGeom prst="rect">
            <a:avLst/>
          </a:prstGeom>
          <a:noFill/>
        </p:spPr>
        <p:txBody>
          <a:bodyPr wrap="square" rtlCol="0">
            <a:spAutoFit/>
          </a:bodyPr>
          <a:p>
            <a:r>
              <a:rPr lang="zh-CN" altLang="en-US"/>
              <a:t>通过</a:t>
            </a:r>
            <a:r>
              <a:rPr lang="en-US" altLang="zh-CN"/>
              <a:t>Unreal Engine 4 Editor</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custDataLst>
              <p:tags r:id="rId1"/>
            </p:custDataLst>
          </p:nvPr>
        </p:nvSpPr>
        <p:spPr>
          <a:xfrm>
            <a:off x="3153093" y="29229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custDataLst>
              <p:tags r:id="rId2"/>
            </p:custDataLst>
          </p:nvPr>
        </p:nvSpPr>
        <p:spPr>
          <a:xfrm>
            <a:off x="3153093" y="2967325"/>
            <a:ext cx="3202411"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应用场景与需求分析</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custDataLst>
              <p:tags r:id="rId3"/>
            </p:custDataLst>
          </p:nvPr>
        </p:nvSpPr>
        <p:spPr>
          <a:xfrm>
            <a:off x="1640205" y="29229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custDataLst>
              <p:tags r:id="rId4"/>
            </p:custDataLst>
          </p:nvPr>
        </p:nvSpPr>
        <p:spPr>
          <a:xfrm>
            <a:off x="1816418" y="29594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第一章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5"/>
            </p:custDataLst>
          </p:nvPr>
        </p:nvSpPr>
        <p:spPr>
          <a:xfrm>
            <a:off x="3153093" y="35833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6"/>
            </p:custDataLst>
          </p:nvPr>
        </p:nvSpPr>
        <p:spPr>
          <a:xfrm>
            <a:off x="3153093" y="362772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逻辑模型</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7"/>
            </p:custDataLst>
          </p:nvPr>
        </p:nvSpPr>
        <p:spPr>
          <a:xfrm>
            <a:off x="1640205" y="35833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8"/>
            </p:custDataLst>
          </p:nvPr>
        </p:nvSpPr>
        <p:spPr>
          <a:xfrm>
            <a:off x="1816418" y="36198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第二章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6" name="矩形 45"/>
          <p:cNvSpPr/>
          <p:nvPr>
            <p:custDataLst>
              <p:tags r:id="rId9"/>
            </p:custDataLst>
          </p:nvPr>
        </p:nvSpPr>
        <p:spPr>
          <a:xfrm>
            <a:off x="3151505" y="42437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7" name="Rectangle 6"/>
          <p:cNvSpPr/>
          <p:nvPr>
            <p:custDataLst>
              <p:tags r:id="rId10"/>
            </p:custDataLst>
          </p:nvPr>
        </p:nvSpPr>
        <p:spPr>
          <a:xfrm>
            <a:off x="3151505" y="4295439"/>
            <a:ext cx="3204000"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概要设计与详细设计</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8" name="矩形 43"/>
          <p:cNvSpPr/>
          <p:nvPr>
            <p:custDataLst>
              <p:tags r:id="rId11"/>
            </p:custDataLst>
          </p:nvPr>
        </p:nvSpPr>
        <p:spPr>
          <a:xfrm>
            <a:off x="1637030" y="42437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9" name="文本框 44"/>
          <p:cNvSpPr txBox="1"/>
          <p:nvPr>
            <p:custDataLst>
              <p:tags r:id="rId12"/>
            </p:custDataLst>
          </p:nvPr>
        </p:nvSpPr>
        <p:spPr>
          <a:xfrm>
            <a:off x="1813243" y="42802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第三章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435418" y="1700530"/>
            <a:ext cx="2701925" cy="936431"/>
            <a:chOff x="0" y="0"/>
            <a:chExt cx="2702007" cy="935662"/>
          </a:xfrm>
        </p:grpSpPr>
        <p:grpSp>
          <p:nvGrpSpPr>
            <p:cNvPr id="3095" name="组合 55"/>
            <p:cNvGrpSpPr/>
            <p:nvPr/>
          </p:nvGrpSpPr>
          <p:grpSpPr>
            <a:xfrm>
              <a:off x="0" y="0"/>
              <a:ext cx="2702007" cy="849531"/>
              <a:chOff x="0" y="0"/>
              <a:chExt cx="2702007" cy="849531"/>
            </a:xfrm>
          </p:grpSpPr>
          <p:sp>
            <p:nvSpPr>
              <p:cNvPr id="3096" name="文本框 57"/>
              <p:cNvSpPr txBox="1"/>
              <p:nvPr/>
            </p:nvSpPr>
            <p:spPr>
              <a:xfrm>
                <a:off x="0" y="0"/>
                <a:ext cx="1432560" cy="644630"/>
              </a:xfrm>
              <a:prstGeom prst="rect">
                <a:avLst/>
              </a:prstGeom>
              <a:noFill/>
              <a:ln w="9525">
                <a:noFill/>
              </a:ln>
            </p:spPr>
            <p:txBody>
              <a:bodyPr anchor="t">
                <a:spAutoFit/>
              </a:bodyPr>
              <a:lstStyle/>
              <a:p>
                <a:pPr lvl="0" eaLnBrk="1" hangingPunct="1"/>
                <a:r>
                  <a:rPr lang="zh-CN" altLang="en-US" sz="3600" b="1" dirty="0">
                    <a:solidFill>
                      <a:srgbClr val="1C4885"/>
                    </a:solidFill>
                    <a:latin typeface="微软雅黑" panose="020B0503020204020204" pitchFamily="34" charset="-122"/>
                    <a:ea typeface="微软雅黑" panose="020B0503020204020204" pitchFamily="34" charset="-122"/>
                    <a:cs typeface="+mn-ea"/>
                  </a:rPr>
                  <a:t>目</a:t>
                </a:r>
                <a:r>
                  <a:rPr lang="zh-CN" altLang="en-US" sz="3600" b="1" dirty="0">
                    <a:solidFill>
                      <a:srgbClr val="1C4885"/>
                    </a:solidFill>
                    <a:latin typeface="微软雅黑" panose="020B0503020204020204" pitchFamily="34" charset="-122"/>
                    <a:ea typeface="微软雅黑" panose="020B0503020204020204" pitchFamily="34" charset="-122"/>
                  </a:rPr>
                  <a:t>录</a:t>
                </a:r>
                <a:endParaRPr lang="zh-CN" altLang="en-US" sz="3600" b="1" dirty="0">
                  <a:solidFill>
                    <a:srgbClr val="1C4885"/>
                  </a:solidFill>
                  <a:latin typeface="微软雅黑" panose="020B0503020204020204" pitchFamily="34" charset="-122"/>
                  <a:ea typeface="微软雅黑" panose="020B0503020204020204" pitchFamily="34" charset="-122"/>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5" name="图片 4"/>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499110"/>
          </a:xfrm>
          <a:prstGeom prst="rect">
            <a:avLst/>
          </a:prstGeom>
          <a:noFill/>
          <a:ln w="9525">
            <a:noFill/>
          </a:ln>
        </p:spPr>
        <p:txBody>
          <a:bodyPr wrap="square" anchor="t">
            <a:no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仿真环境搭建</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en-US" altLang="zh-CN" sz="2800" b="1" dirty="0">
                <a:latin typeface="微软雅黑" panose="020B0503020204020204" pitchFamily="34" charset="-122"/>
                <a:ea typeface="微软雅黑" panose="020B0503020204020204" pitchFamily="34" charset="-122"/>
                <a:sym typeface="+mn-ea"/>
              </a:rPr>
              <a:t>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247380" y="330835"/>
            <a:ext cx="3785235" cy="306705"/>
          </a:xfrm>
          <a:prstGeom prst="rect">
            <a:avLst/>
          </a:prstGeom>
          <a:noFill/>
        </p:spPr>
        <p:txBody>
          <a:bodyPr wrap="square" rtlCol="0">
            <a:spAutoFit/>
          </a:bodyPr>
          <a:p>
            <a:r>
              <a:rPr lang="zh-CN" altLang="en-US" sz="1400">
                <a:hlinkClick r:id="rId1" action="ppaction://hlinkfile"/>
              </a:rPr>
              <a:t>https://github.com/EpicGames/UnrealEngine</a:t>
            </a:r>
            <a:endParaRPr lang="zh-CN" altLang="en-US" sz="1400"/>
          </a:p>
        </p:txBody>
      </p:sp>
      <p:pic>
        <p:nvPicPr>
          <p:cNvPr id="3" name="图片 2"/>
          <p:cNvPicPr>
            <a:picLocks noChangeAspect="1"/>
          </p:cNvPicPr>
          <p:nvPr>
            <p:custDataLst>
              <p:tags r:id="rId2"/>
            </p:custDataLst>
          </p:nvPr>
        </p:nvPicPr>
        <p:blipFill>
          <a:blip r:embed="rId3"/>
          <a:stretch>
            <a:fillRect/>
          </a:stretch>
        </p:blipFill>
        <p:spPr>
          <a:xfrm>
            <a:off x="3391535" y="-635"/>
            <a:ext cx="1520190" cy="9112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060315" y="0"/>
            <a:ext cx="3038475" cy="910590"/>
          </a:xfrm>
          <a:prstGeom prst="rect">
            <a:avLst/>
          </a:prstGeom>
        </p:spPr>
      </p:pic>
      <p:pic>
        <p:nvPicPr>
          <p:cNvPr id="5" name="图片 4" descr="2024-03-04 17-11-15 的屏幕截图"/>
          <p:cNvPicPr>
            <a:picLocks noChangeAspect="1"/>
          </p:cNvPicPr>
          <p:nvPr>
            <p:custDataLst>
              <p:tags r:id="rId6"/>
            </p:custDataLst>
          </p:nvPr>
        </p:nvPicPr>
        <p:blipFill>
          <a:blip r:embed="rId7"/>
          <a:stretch>
            <a:fillRect/>
          </a:stretch>
        </p:blipFill>
        <p:spPr>
          <a:xfrm>
            <a:off x="0" y="996950"/>
            <a:ext cx="10350500" cy="58216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仿真传感器</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3" name="图片 13" descr="dc0a69e18c82499d8f214cefa5867aff"/>
          <p:cNvPicPr>
            <a:picLocks noChangeAspect="1"/>
          </p:cNvPicPr>
          <p:nvPr>
            <p:custDataLst>
              <p:tags r:id="rId1"/>
            </p:custDataLst>
          </p:nvPr>
        </p:nvPicPr>
        <p:blipFill>
          <a:blip r:embed="rId2"/>
          <a:srcRect r="-88" b="11974"/>
          <a:stretch>
            <a:fillRect/>
          </a:stretch>
        </p:blipFill>
        <p:spPr>
          <a:xfrm>
            <a:off x="31750" y="648970"/>
            <a:ext cx="9383395" cy="3650615"/>
          </a:xfrm>
          <a:prstGeom prst="rect">
            <a:avLst/>
          </a:prstGeom>
        </p:spPr>
      </p:pic>
      <p:sp>
        <p:nvSpPr>
          <p:cNvPr id="5" name="文本框 4"/>
          <p:cNvSpPr txBox="1"/>
          <p:nvPr/>
        </p:nvSpPr>
        <p:spPr>
          <a:xfrm>
            <a:off x="3258185" y="4299585"/>
            <a:ext cx="2930525" cy="368300"/>
          </a:xfrm>
          <a:prstGeom prst="rect">
            <a:avLst/>
          </a:prstGeom>
          <a:noFill/>
          <a:ln w="9525">
            <a:noFill/>
          </a:ln>
        </p:spPr>
        <p:txBody>
          <a:bodyPr wrap="square">
            <a:spAutoFit/>
          </a:bodyPr>
          <a:p>
            <a:pPr indent="0"/>
            <a:r>
              <a:rPr lang="en-US" b="0">
                <a:latin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sym typeface="+mn-ea"/>
              </a:rPr>
              <a:t>UE4</a:t>
            </a:r>
            <a:r>
              <a:rPr lang="zh-CN" b="0">
                <a:ea typeface="宋体" panose="02010600030101010101" pitchFamily="2" charset="-122"/>
              </a:rPr>
              <a:t>摄像头系统相关类图</a:t>
            </a:r>
            <a:endParaRPr lang="zh-CN" altLang="en-US" b="0">
              <a:ea typeface="宋体" panose="02010600030101010101" pitchFamily="2" charset="-122"/>
            </a:endParaRPr>
          </a:p>
        </p:txBody>
      </p:sp>
      <p:sp>
        <p:nvSpPr>
          <p:cNvPr id="11" name="文本框 10"/>
          <p:cNvSpPr txBox="1"/>
          <p:nvPr>
            <p:custDataLst>
              <p:tags r:id="rId3"/>
            </p:custDataLst>
          </p:nvPr>
        </p:nvSpPr>
        <p:spPr>
          <a:xfrm>
            <a:off x="0" y="4849495"/>
            <a:ext cx="12192000" cy="2008505"/>
          </a:xfrm>
          <a:prstGeom prst="rect">
            <a:avLst/>
          </a:prstGeom>
          <a:solidFill>
            <a:schemeClr val="accent1">
              <a:lumMod val="40000"/>
              <a:lumOff val="60000"/>
            </a:schemeClr>
          </a:solidFill>
        </p:spPr>
        <p:txBody>
          <a:bodyPr wrap="square" rtlCol="0">
            <a:noAutofit/>
          </a:bodyPr>
          <a:p>
            <a:endParaRPr lang="zh-CN" altLang="en-US" sz="2000"/>
          </a:p>
        </p:txBody>
      </p:sp>
      <p:sp>
        <p:nvSpPr>
          <p:cNvPr id="12" name="文本框 11"/>
          <p:cNvSpPr txBox="1"/>
          <p:nvPr/>
        </p:nvSpPr>
        <p:spPr>
          <a:xfrm>
            <a:off x="31115" y="5291455"/>
            <a:ext cx="12161520" cy="1362710"/>
          </a:xfrm>
          <a:prstGeom prst="rect">
            <a:avLst/>
          </a:prstGeom>
          <a:noFill/>
        </p:spPr>
        <p:txBody>
          <a:bodyPr wrap="square" rtlCol="0">
            <a:noAutofit/>
          </a:bodyPr>
          <a:p>
            <a:r>
              <a:rPr lang="zh-CN" altLang="en-US">
                <a:sym typeface="+mn-ea"/>
              </a:rPr>
              <a:t>通过UE4的摄像头系统，构建多种传感器供用户使用。</a:t>
            </a:r>
            <a:endParaRPr lang="zh-CN" altLang="en-US"/>
          </a:p>
          <a:p>
            <a:r>
              <a:rPr lang="zh-CN" altLang="en-US">
                <a:sym typeface="+mn-ea"/>
              </a:rPr>
              <a:t>预计提供RGB针孔相机、语义分割相机、实例分割相机、深度相机、激光雷达、事件相机、光流相机、鱼眼相机等众多自动驾驶感知技术所需传感器，供用户选择自己所需传感器来进行学习研究。</a:t>
            </a:r>
            <a:endParaRPr lang="zh-CN" altLang="en-US"/>
          </a:p>
          <a:p>
            <a:endParaRPr lang="zh-CN" altLang="en-US"/>
          </a:p>
        </p:txBody>
      </p:sp>
      <p:sp>
        <p:nvSpPr>
          <p:cNvPr id="15" name="文本框 14"/>
          <p:cNvSpPr txBox="1"/>
          <p:nvPr/>
        </p:nvSpPr>
        <p:spPr>
          <a:xfrm>
            <a:off x="8792210" y="4311015"/>
            <a:ext cx="351409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UE4 Editor鱼眼摄像头部分属性</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2024-03-04 18-27-29 的屏幕截图"/>
          <p:cNvPicPr>
            <a:picLocks noChangeAspect="1"/>
          </p:cNvPicPr>
          <p:nvPr/>
        </p:nvPicPr>
        <p:blipFill>
          <a:blip r:embed="rId4"/>
          <a:stretch>
            <a:fillRect/>
          </a:stretch>
        </p:blipFill>
        <p:spPr>
          <a:xfrm>
            <a:off x="9415145" y="-12065"/>
            <a:ext cx="2267585" cy="43116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18437" name="文本框 12"/>
          <p:cNvSpPr txBox="1"/>
          <p:nvPr/>
        </p:nvSpPr>
        <p:spPr>
          <a:xfrm>
            <a:off x="1659255" y="1679955"/>
            <a:ext cx="8873490" cy="768350"/>
          </a:xfrm>
          <a:prstGeom prst="rect">
            <a:avLst/>
          </a:prstGeom>
          <a:noFill/>
          <a:ln w="9525">
            <a:noFill/>
          </a:ln>
        </p:spPr>
        <p:txBody>
          <a:bodyPr wrap="square" anchor="t">
            <a:spAutoFit/>
          </a:bodyPr>
          <a:lstStyle/>
          <a:p>
            <a:pPr lvl="0" algn="ctr" eaLnBrk="1" hangingPunct="1"/>
            <a:r>
              <a:rPr lang="zh-CN" altLang="en-US" sz="4400" b="1" dirty="0">
                <a:solidFill>
                  <a:srgbClr val="1C4885"/>
                </a:solidFill>
                <a:latin typeface="微软雅黑" panose="020B0503020204020204" pitchFamily="34" charset="-122"/>
                <a:ea typeface="微软雅黑" panose="020B0503020204020204" pitchFamily="34" charset="-122"/>
              </a:rPr>
              <a:t>感谢各位老师的聆听！</a:t>
            </a:r>
            <a:endParaRPr lang="zh-CN" altLang="en-US" sz="4400" b="1" dirty="0">
              <a:solidFill>
                <a:srgbClr val="1C4885"/>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6045" y="3578860"/>
            <a:ext cx="6273800" cy="2799715"/>
          </a:xfrm>
          <a:prstGeom prst="rect">
            <a:avLst/>
          </a:prstGeom>
          <a:noFill/>
        </p:spPr>
        <p:txBody>
          <a:bodyPr wrap="square" rtlCol="0">
            <a:spAutoFit/>
          </a:bodyPr>
          <a:lstStyle/>
          <a:p>
            <a:r>
              <a:rPr lang="en-US" altLang="zh-CN" sz="16600" b="1">
                <a:solidFill>
                  <a:srgbClr val="1C4885"/>
                </a:solidFill>
                <a:latin typeface="微软雅黑" panose="020B0503020204020204" pitchFamily="34" charset="-122"/>
                <a:ea typeface="微软雅黑" panose="020B0503020204020204" pitchFamily="34" charset="-122"/>
              </a:rPr>
              <a:t>END</a:t>
            </a:r>
            <a:endParaRPr lang="en-US" altLang="zh-CN" sz="16600" b="1">
              <a:solidFill>
                <a:srgbClr val="1C488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44373" y="4902200"/>
            <a:ext cx="4638675" cy="781050"/>
          </a:xfrm>
          <a:prstGeom prst="rect">
            <a:avLst/>
          </a:prstGeom>
        </p:spPr>
      </p:pic>
      <p:sp>
        <p:nvSpPr>
          <p:cNvPr id="3" name="文本框 2"/>
          <p:cNvSpPr txBox="1"/>
          <p:nvPr/>
        </p:nvSpPr>
        <p:spPr>
          <a:xfrm>
            <a:off x="5197891" y="5065463"/>
            <a:ext cx="2224564" cy="398780"/>
          </a:xfrm>
          <a:prstGeom prst="rect">
            <a:avLst/>
          </a:prstGeom>
          <a:noFill/>
        </p:spPr>
        <p:txBody>
          <a:bodyPr wrap="square" rtlCol="0">
            <a:spAutoFit/>
          </a:bodyPr>
          <a:lstStyle/>
          <a:p>
            <a:pPr algn="ctr"/>
            <a:r>
              <a:rPr lang="zh-CN" sz="2000" dirty="0">
                <a:solidFill>
                  <a:schemeClr val="bg1"/>
                </a:solidFill>
                <a:latin typeface="Times New Roman" panose="02020603050405020304" pitchFamily="18" charset="0"/>
                <a:cs typeface="Times New Roman" panose="02020603050405020304" pitchFamily="18" charset="0"/>
              </a:rPr>
              <a:t>第</a:t>
            </a:r>
            <a:r>
              <a:rPr lang="en-US" altLang="zh-CN" sz="2000" dirty="0">
                <a:solidFill>
                  <a:schemeClr val="bg1"/>
                </a:solidFill>
                <a:latin typeface="Times New Roman" panose="02020603050405020304" pitchFamily="18" charset="0"/>
                <a:cs typeface="Times New Roman" panose="02020603050405020304" pitchFamily="18" charset="0"/>
              </a:rPr>
              <a:t>11</a:t>
            </a:r>
            <a:r>
              <a:rPr lang="zh-CN" altLang="en-US" sz="2000" dirty="0">
                <a:solidFill>
                  <a:schemeClr val="bg1"/>
                </a:solidFill>
                <a:latin typeface="Times New Roman" panose="02020603050405020304" pitchFamily="18" charset="0"/>
                <a:cs typeface="Times New Roman" panose="02020603050405020304" pitchFamily="18" charset="0"/>
              </a:rPr>
              <a:t>组</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5594" y="280009"/>
            <a:ext cx="2496200" cy="657694"/>
          </a:xfrm>
          <a:prstGeom prst="rect">
            <a:avLst/>
          </a:prstGeom>
        </p:spPr>
      </p:pic>
      <p:grpSp>
        <p:nvGrpSpPr>
          <p:cNvPr id="5" name="组合 16"/>
          <p:cNvGrpSpPr/>
          <p:nvPr/>
        </p:nvGrpSpPr>
        <p:grpSpPr>
          <a:xfrm>
            <a:off x="8396417" y="5095578"/>
            <a:ext cx="711201" cy="338137"/>
            <a:chOff x="1234" y="0"/>
            <a:chExt cx="711152" cy="339073"/>
          </a:xfrm>
        </p:grpSpPr>
        <p:sp>
          <p:nvSpPr>
            <p:cNvPr id="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7" name="组合 18"/>
            <p:cNvPicPr/>
            <p:nvPr/>
          </p:nvPicPr>
          <p:blipFill>
            <a:blip r:embed="rId3"/>
            <a:stretch>
              <a:fillRect/>
            </a:stretch>
          </p:blipFill>
          <p:spPr>
            <a:xfrm>
              <a:off x="1234" y="21724"/>
              <a:ext cx="298704" cy="298704"/>
            </a:xfrm>
            <a:prstGeom prst="rect">
              <a:avLst/>
            </a:prstGeom>
            <a:noFill/>
            <a:ln w="9525">
              <a:noFill/>
            </a:ln>
          </p:spPr>
        </p:pic>
      </p:grpSp>
      <p:sp>
        <p:nvSpPr>
          <p:cNvPr id="15" name="矩形 37"/>
          <p:cNvSpPr/>
          <p:nvPr/>
        </p:nvSpPr>
        <p:spPr>
          <a:xfrm>
            <a:off x="8822303" y="5113574"/>
            <a:ext cx="160528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charset="0"/>
                <a:ea typeface="宋体" panose="02010600030101010101" pitchFamily="2" charset="-122"/>
              </a:rPr>
              <a:t>汇报人：徐梓航</a:t>
            </a:r>
            <a:endParaRPr lang="en-US" altLang="zh-CN" sz="1600" dirty="0">
              <a:solidFill>
                <a:srgbClr val="FFFFFF"/>
              </a:solidFill>
              <a:latin typeface="Calibri" panose="020F0502020204030204" charset="0"/>
              <a:ea typeface="宋体" panose="02010600030101010101" pitchFamily="2" charset="-122"/>
            </a:endParaRPr>
          </a:p>
        </p:txBody>
      </p:sp>
      <p:pic>
        <p:nvPicPr>
          <p:cNvPr id="8" name="图片 7"/>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8694940" y="3162492"/>
            <a:ext cx="3037047" cy="17498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矩形 6"/>
          <p:cNvSpPr/>
          <p:nvPr/>
        </p:nvSpPr>
        <p:spPr>
          <a:xfrm>
            <a:off x="0" y="4902200"/>
            <a:ext cx="12192000" cy="1955800"/>
          </a:xfrm>
          <a:prstGeom prst="rect">
            <a:avLst/>
          </a:prstGeom>
          <a:solidFill>
            <a:srgbClr val="1C4885"/>
          </a:solidFill>
          <a:ln w="9525">
            <a:noFill/>
          </a:ln>
        </p:spPr>
        <p:txBody>
          <a:bodyPr anchor="ctr">
            <a:scene3d>
              <a:camera prst="orthographicFront"/>
              <a:lightRig rig="threePt" dir="t"/>
            </a:scene3d>
          </a:bodyPr>
          <a:lstStyle/>
          <a:p>
            <a:pPr lvl="0" algn="ctr" eaLnBrk="1" hangingPunct="1"/>
            <a:endParaRPr lang="zh-CN" altLang="en-US" dirty="0">
              <a:solidFill>
                <a:schemeClr val="tx1"/>
              </a:solidFill>
              <a:effectLst>
                <a:outerShdw blurRad="38100" dist="19050" dir="2700000" algn="tl" rotWithShape="0">
                  <a:schemeClr val="dk1">
                    <a:alpha val="40000"/>
                  </a:schemeClr>
                </a:outerShdw>
              </a:effectLst>
              <a:latin typeface="Calibri" panose="020F0502020204030204" charset="0"/>
              <a:ea typeface="宋体" panose="02010600030101010101" pitchFamily="2" charset="-122"/>
            </a:endParaRPr>
          </a:p>
        </p:txBody>
      </p:sp>
      <p:sp>
        <p:nvSpPr>
          <p:cNvPr id="4100"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1</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4101" name="文本框 12"/>
          <p:cNvSpPr txBox="1"/>
          <p:nvPr/>
        </p:nvSpPr>
        <p:spPr>
          <a:xfrm>
            <a:off x="2762250" y="3632200"/>
            <a:ext cx="6958330" cy="829945"/>
          </a:xfrm>
          <a:prstGeom prst="rect">
            <a:avLst/>
          </a:prstGeom>
          <a:noFill/>
          <a:ln w="9525">
            <a:noFill/>
          </a:ln>
        </p:spPr>
        <p:txBody>
          <a:bodyPr wrap="square" anchor="t">
            <a:spAutoFit/>
          </a:bodyPr>
          <a:lstStyle/>
          <a:p>
            <a:pPr lvl="0" algn="l" eaLnBrk="0" hangingPunct="0"/>
            <a:r>
              <a:rPr lang="zh-CN" altLang="en-US" sz="4800" b="1" dirty="0">
                <a:solidFill>
                  <a:srgbClr val="1C4885"/>
                </a:solidFill>
                <a:latin typeface="微软雅黑" panose="020B0503020204020204" pitchFamily="34" charset="-122"/>
                <a:ea typeface="微软雅黑" panose="020B0503020204020204" pitchFamily="34" charset="-122"/>
                <a:sym typeface="+mn-ea"/>
              </a:rPr>
              <a:t>应用场景与需求分析</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sp>
        <p:nvSpPr>
          <p:cNvPr id="4106" name="文本框 19"/>
          <p:cNvSpPr/>
          <p:nvPr/>
        </p:nvSpPr>
        <p:spPr>
          <a:xfrm>
            <a:off x="558202" y="4902200"/>
            <a:ext cx="2063750" cy="915988"/>
          </a:xfrm>
          <a:custGeom>
            <a:avLst/>
            <a:gdLst/>
            <a:ahLst/>
            <a:cxnLst>
              <a:cxn ang="0">
                <a:pos x="688781" y="0"/>
              </a:cxn>
              <a:cxn ang="0">
                <a:pos x="1377563" y="0"/>
              </a:cxn>
              <a:cxn ang="0">
                <a:pos x="1377563" y="367274"/>
              </a:cxn>
              <a:cxn ang="0">
                <a:pos x="2062079" y="367274"/>
              </a:cxn>
              <a:cxn ang="0">
                <a:pos x="2062079" y="915574"/>
              </a:cxn>
              <a:cxn ang="0">
                <a:pos x="0" y="915574"/>
              </a:cxn>
              <a:cxn ang="0">
                <a:pos x="0" y="367274"/>
              </a:cxn>
              <a:cxn ang="0">
                <a:pos x="688781" y="367274"/>
              </a:cxn>
              <a:cxn ang="0">
                <a:pos x="688781" y="0"/>
              </a:cxn>
            </a:cxnLst>
            <a:rect l="0" t="0" r="0" b="0"/>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w="9525">
            <a:noFill/>
          </a:ln>
        </p:spPr>
        <p:txBody>
          <a:bodyPr/>
          <a:lstStyle/>
          <a:p>
            <a:endParaRPr lang="zh-CN" altLang="en-US"/>
          </a:p>
        </p:txBody>
      </p:sp>
      <p:sp>
        <p:nvSpPr>
          <p:cNvPr id="3" name="文本框 2"/>
          <p:cNvSpPr txBox="1"/>
          <p:nvPr/>
        </p:nvSpPr>
        <p:spPr>
          <a:xfrm>
            <a:off x="2762250" y="5082540"/>
            <a:ext cx="5394960" cy="36830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Application scenario and Requirement analysis</a:t>
            </a:r>
            <a:endParaRPr lang="en-US" altLang="zh-CN" dirty="0">
              <a:solidFill>
                <a:schemeClr val="bg1"/>
              </a:solidFill>
              <a:latin typeface="Times New Roman" panose="02020603050405020304" pitchFamily="18" charset="0"/>
              <a:cs typeface="Times New Roman" panose="02020603050405020304" pitchFamily="18" charset="0"/>
            </a:endParaRPr>
          </a:p>
        </p:txBody>
      </p:sp>
      <p:pic>
        <p:nvPicPr>
          <p:cNvPr id="12"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300990" y="144780"/>
            <a:ext cx="690816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具体化应用场景</a:t>
            </a:r>
            <a:endPar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25" name="表格 25"/>
          <p:cNvGraphicFramePr>
            <a:graphicFrameLocks noGrp="1"/>
          </p:cNvGraphicFramePr>
          <p:nvPr>
            <p:custDataLst>
              <p:tags r:id="rId1"/>
            </p:custDataLst>
          </p:nvPr>
        </p:nvGraphicFramePr>
        <p:xfrm>
          <a:off x="777420" y="5099030"/>
          <a:ext cx="10637158" cy="1678305"/>
        </p:xfrm>
        <a:graphic>
          <a:graphicData uri="http://schemas.openxmlformats.org/drawingml/2006/table">
            <a:tbl>
              <a:tblPr firstRow="1" bandRow="1">
                <a:effectLst/>
                <a:tableStyleId>{5C22544A-7EE6-4342-B048-85BDC9FD1C3A}</a:tableStyleId>
              </a:tblPr>
              <a:tblGrid>
                <a:gridCol w="3337380"/>
                <a:gridCol w="3902927"/>
                <a:gridCol w="3396851"/>
              </a:tblGrid>
              <a:tr h="520700">
                <a:tc>
                  <a:txBody>
                    <a:bodyPr/>
                    <a:lstStyle/>
                    <a:p>
                      <a:pPr algn="ctr">
                        <a:lnSpc>
                          <a:spcPct val="110000"/>
                        </a:lnSpc>
                      </a:pPr>
                      <a:r>
                        <a:rPr lang="zh-CN" altLang="en-US" dirty="0">
                          <a:solidFill>
                            <a:schemeClr val="tx1"/>
                          </a:solidFill>
                        </a:rPr>
                        <a:t>仿真环境下的自动驾驶算法优化与测试</a:t>
                      </a:r>
                      <a:endParaRPr lang="zh-CN" altLang="en-US" dirty="0">
                        <a:solidFill>
                          <a:schemeClr val="tx1"/>
                        </a:solidFill>
                      </a:endParaRPr>
                    </a:p>
                  </a:txBody>
                  <a:tcPr>
                    <a:lnL w="12700" cmpd="sng">
                      <a:noFill/>
                    </a:lnL>
                    <a:lnR w="38100" cap="flat" cmpd="sng" algn="ctr">
                      <a:solidFill>
                        <a:schemeClr val="accent1">
                          <a:lumMod val="75000"/>
                        </a:schemeClr>
                      </a:solidFill>
                      <a:prstDash val="lgDashDot"/>
                      <a:round/>
                      <a:headEnd type="none" w="med" len="med"/>
                      <a:tailEnd type="none" w="med" len="med"/>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个性化定制车辆仿真体验</a:t>
                      </a:r>
                      <a:endParaRPr lang="zh-CN" altLang="en-US" dirty="0">
                        <a:solidFill>
                          <a:schemeClr val="tx1"/>
                        </a:solidFill>
                      </a:endParaRPr>
                    </a:p>
                  </a:txBody>
                  <a:tcPr>
                    <a:lnL w="38100" cap="flat" cmpd="sng" algn="ctr">
                      <a:solidFill>
                        <a:schemeClr val="accent1">
                          <a:lumMod val="75000"/>
                        </a:schemeClr>
                      </a:solidFill>
                      <a:prstDash val="lgDashDot"/>
                      <a:round/>
                      <a:headEnd type="none" w="med" len="med"/>
                      <a:tailEnd type="none" w="med" len="med"/>
                    </a:lnL>
                    <a:lnR w="38100" cap="flat" cmpd="sng" algn="ctr">
                      <a:solidFill>
                        <a:schemeClr val="accent1">
                          <a:lumMod val="75000"/>
                        </a:schemeClr>
                      </a:solidFill>
                      <a:prstDash val="lgDashDot"/>
                      <a:round/>
                      <a:headEnd type="none" w="med" len="med"/>
                      <a:tailEnd type="none" w="med" len="med"/>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视觉导航系统的开发和优化</a:t>
                      </a:r>
                      <a:endParaRPr lang="zh-CN" altLang="en-US" dirty="0">
                        <a:solidFill>
                          <a:schemeClr val="tx1"/>
                        </a:solidFill>
                      </a:endParaRPr>
                    </a:p>
                  </a:txBody>
                  <a:tcPr>
                    <a:lnL w="38100" cap="flat" cmpd="sng" algn="ctr">
                      <a:solidFill>
                        <a:schemeClr val="accent1">
                          <a:lumMod val="75000"/>
                        </a:schemeClr>
                      </a:solidFill>
                      <a:prstDash val="lgDashDot"/>
                      <a:round/>
                      <a:headEnd type="none" w="med" len="med"/>
                      <a:tailEnd type="none" w="med" len="med"/>
                    </a:lnL>
                    <a:lnR w="12700" cmpd="sng">
                      <a:noFill/>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r>
              <a:tr h="5175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90000"/>
                              <a:lumOff val="10000"/>
                            </a:schemeClr>
                          </a:solidFill>
                          <a:latin typeface="+mn-ea"/>
                          <a:ea typeface="+mn-ea"/>
                        </a:rPr>
                        <a:t>自动驾驶技术研究与开发</a:t>
                      </a:r>
                      <a:endParaRPr lang="zh-CN" altLang="en-US" b="1" dirty="0">
                        <a:solidFill>
                          <a:schemeClr val="tx2">
                            <a:lumMod val="90000"/>
                            <a:lumOff val="10000"/>
                          </a:schemeClr>
                        </a:solidFill>
                        <a:latin typeface="+mn-ea"/>
                        <a:ea typeface="+mn-ea"/>
                      </a:endParaRPr>
                    </a:p>
                  </a:txBody>
                  <a:tcPr anchor="ctr">
                    <a:lnL w="12700" cmpd="sng">
                      <a:noFill/>
                    </a:lnL>
                    <a:lnR w="38100" cap="flat" cmpd="sng" algn="ctr">
                      <a:solidFill>
                        <a:schemeClr val="accent1">
                          <a:lumMod val="75000"/>
                        </a:schemeClr>
                      </a:solidFill>
                      <a:prstDash val="lg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b="1" dirty="0">
                          <a:solidFill>
                            <a:schemeClr val="tx2">
                              <a:lumMod val="90000"/>
                              <a:lumOff val="10000"/>
                            </a:schemeClr>
                          </a:solidFill>
                          <a:latin typeface="+mn-ea"/>
                          <a:ea typeface="+mn-ea"/>
                        </a:rPr>
                        <a:t>车载摄像头图像处理与分析</a:t>
                      </a:r>
                      <a:endParaRPr lang="zh-CN" altLang="en-US" b="1" dirty="0">
                        <a:solidFill>
                          <a:schemeClr val="tx2">
                            <a:lumMod val="90000"/>
                            <a:lumOff val="10000"/>
                          </a:schemeClr>
                        </a:solidFill>
                        <a:latin typeface="+mn-ea"/>
                        <a:ea typeface="+mn-ea"/>
                      </a:endParaRPr>
                    </a:p>
                  </a:txBody>
                  <a:tcPr anchor="ctr">
                    <a:lnL w="38100" cap="flat" cmpd="sng" algn="ctr">
                      <a:solidFill>
                        <a:schemeClr val="accent1">
                          <a:lumMod val="75000"/>
                        </a:schemeClr>
                      </a:solidFill>
                      <a:prstDash val="lgDashDot"/>
                      <a:round/>
                      <a:headEnd type="none" w="med" len="med"/>
                      <a:tailEnd type="none" w="med" len="med"/>
                    </a:lnL>
                    <a:lnR w="38100" cap="flat" cmpd="sng" algn="ctr">
                      <a:solidFill>
                        <a:schemeClr val="accent1">
                          <a:lumMod val="75000"/>
                        </a:schemeClr>
                      </a:solidFill>
                      <a:prstDash val="lg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zh-CN" altLang="en-US" b="1" dirty="0">
                          <a:solidFill>
                            <a:schemeClr val="tx2">
                              <a:lumMod val="90000"/>
                              <a:lumOff val="10000"/>
                            </a:schemeClr>
                          </a:solidFill>
                          <a:latin typeface="+mn-ea"/>
                          <a:ea typeface="+mn-ea"/>
                        </a:rPr>
                        <a:t>鱼眼相机数据集采集与处理</a:t>
                      </a:r>
                      <a:endParaRPr kumimoji="1" lang="zh-CN" altLang="en-US" b="1" dirty="0">
                        <a:solidFill>
                          <a:schemeClr val="tx2">
                            <a:lumMod val="90000"/>
                            <a:lumOff val="10000"/>
                          </a:schemeClr>
                        </a:solidFill>
                        <a:latin typeface="+mn-ea"/>
                        <a:ea typeface="+mn-ea"/>
                      </a:endParaRPr>
                    </a:p>
                  </a:txBody>
                  <a:tcPr anchor="ctr">
                    <a:lnL w="38100" cap="flat" cmpd="sng" algn="ctr">
                      <a:solidFill>
                        <a:schemeClr val="accent1">
                          <a:lumMod val="75000"/>
                        </a:schemeClr>
                      </a:solidFill>
                      <a:prstDash val="lgDashDot"/>
                      <a:round/>
                      <a:headEnd type="none" w="med" len="med"/>
                      <a:tailEnd type="none" w="med" len="med"/>
                    </a:lnL>
                    <a:lnR w="12700" cmpd="sng">
                      <a:noFill/>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572787">
                <a:tc gridSpan="3">
                  <a:txBody>
                    <a:bodyPr/>
                    <a:lstStyle/>
                    <a:p>
                      <a:pPr algn="ctr">
                        <a:lnSpc>
                          <a:spcPct val="150000"/>
                        </a:lnSpc>
                      </a:pPr>
                      <a:endParaRPr lang="zh-CN" altLang="en-US" sz="2400" b="1" dirty="0">
                        <a:solidFill>
                          <a:schemeClr val="tx2">
                            <a:lumMod val="90000"/>
                            <a:lumOff val="10000"/>
                          </a:schemeClr>
                        </a:solidFill>
                      </a:endParaRPr>
                    </a:p>
                  </a:txBody>
                  <a:tcPr>
                    <a:lnL w="12700" cmpd="sng">
                      <a:noFill/>
                    </a:lnL>
                    <a:lnR w="38100" cap="flat" cmpd="sng" algn="ctr">
                      <a:noFill/>
                      <a:prstDash val="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12700" cmpd="sng">
                      <a:noFill/>
                    </a:lnB>
                    <a:lnTlToBr w="12700" cmpd="sng">
                      <a:noFill/>
                      <a:prstDash val="solid"/>
                    </a:lnTlToBr>
                    <a:lnBlToTr w="12700" cmpd="sng">
                      <a:noFill/>
                      <a:prstDash val="solid"/>
                    </a:lnBlToTr>
                    <a:noFill/>
                  </a:tcPr>
                </a:tc>
                <a:tc hMerge="1">
                  <a:tcPr>
                    <a:lnL w="38100" cap="flat" cmpd="sng" algn="ctr">
                      <a:solidFill>
                        <a:schemeClr val="tx1"/>
                      </a:solidFill>
                      <a:prstDash val="dashDot"/>
                      <a:round/>
                      <a:headEnd type="none" w="med" len="med"/>
                      <a:tailEnd type="none" w="med" len="med"/>
                    </a:lnL>
                    <a:lnR w="38100" cap="flat" cmpd="sng" algn="ctr">
                      <a:noFill/>
                      <a:prstDash val="dashDot"/>
                      <a:round/>
                      <a:headEnd type="none" w="med" len="med"/>
                      <a:tailEnd type="none" w="med" len="med"/>
                    </a:lnR>
                    <a:lnT w="38100" cap="flat" cmpd="sng" algn="ctr">
                      <a:solidFill>
                        <a:schemeClr val="tx1"/>
                      </a:solidFill>
                      <a:prstDash val="dashDot"/>
                      <a:round/>
                      <a:headEnd type="none" w="med" len="med"/>
                      <a:tailEnd type="none" w="med" len="med"/>
                    </a:lnT>
                    <a:lnB w="12700" cmpd="sng">
                      <a:noFill/>
                    </a:lnB>
                    <a:lnTlToBr w="12700" cmpd="sng">
                      <a:noFill/>
                      <a:prstDash val="solid"/>
                    </a:lnTlToBr>
                    <a:lnBlToTr w="12700" cmpd="sng">
                      <a:noFill/>
                      <a:prstDash val="solid"/>
                    </a:lnBlToTr>
                    <a:noFill/>
                  </a:tcPr>
                </a:tc>
                <a:tc hMerge="1">
                  <a:tcPr>
                    <a:lnL w="38100" cap="flat" cmpd="sng" algn="ctr">
                      <a:solidFill>
                        <a:schemeClr val="tx1"/>
                      </a:solidFill>
                      <a:prstDash val="dashDot"/>
                      <a:round/>
                      <a:headEnd type="none" w="med" len="med"/>
                      <a:tailEnd type="none" w="med" len="med"/>
                    </a:lnL>
                    <a:lnR w="12700" cmpd="sng">
                      <a:noFill/>
                    </a:lnR>
                    <a:lnT w="38100" cap="flat" cmpd="sng" algn="ctr">
                      <a:solidFill>
                        <a:schemeClr val="tx1"/>
                      </a:solidFill>
                      <a:prstDash val="dash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pSp>
        <p:nvGrpSpPr>
          <p:cNvPr id="2" name="组合 1"/>
          <p:cNvGrpSpPr/>
          <p:nvPr/>
        </p:nvGrpSpPr>
        <p:grpSpPr>
          <a:xfrm>
            <a:off x="897890" y="1593850"/>
            <a:ext cx="10396220" cy="3242945"/>
            <a:chOff x="1414" y="1350"/>
            <a:chExt cx="16372" cy="5107"/>
          </a:xfrm>
        </p:grpSpPr>
        <p:sp>
          <p:nvSpPr>
            <p:cNvPr id="21" name="同侧圆角矩形 20"/>
            <p:cNvSpPr/>
            <p:nvPr/>
          </p:nvSpPr>
          <p:spPr>
            <a:xfrm rot="10800000">
              <a:off x="13164"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同侧圆角矩形 17"/>
            <p:cNvSpPr/>
            <p:nvPr/>
          </p:nvSpPr>
          <p:spPr>
            <a:xfrm rot="10800000">
              <a:off x="7289"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同侧圆角矩形 10"/>
            <p:cNvSpPr/>
            <p:nvPr/>
          </p:nvSpPr>
          <p:spPr>
            <a:xfrm rot="10800000">
              <a:off x="1414"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p:cNvSpPr/>
            <p:nvPr/>
          </p:nvSpPr>
          <p:spPr>
            <a:xfrm>
              <a:off x="2073" y="5602"/>
              <a:ext cx="3305" cy="580"/>
            </a:xfrm>
            <a:prstGeom prst="rect">
              <a:avLst/>
            </a:prstGeom>
          </p:spPr>
          <p:txBody>
            <a:bodyPr wrap="square">
              <a:spAutoFit/>
            </a:bodyPr>
            <a:lstStyle/>
            <a:p>
              <a:pPr algn="ctr"/>
              <a:r>
                <a:rPr lang="zh-CN" altLang="en-US" b="1" dirty="0">
                  <a:solidFill>
                    <a:schemeClr val="bg1"/>
                  </a:solidFill>
                  <a:latin typeface="+mn-ea"/>
                </a:rPr>
                <a:t>自动驾驶研究所</a:t>
              </a:r>
              <a:endParaRPr lang="zh-CN" altLang="en-US" b="1" dirty="0">
                <a:solidFill>
                  <a:schemeClr val="bg1"/>
                </a:solidFill>
                <a:latin typeface="+mn-ea"/>
              </a:endParaRPr>
            </a:p>
          </p:txBody>
        </p:sp>
        <p:sp>
          <p:nvSpPr>
            <p:cNvPr id="6" name="矩形 5"/>
            <p:cNvSpPr/>
            <p:nvPr/>
          </p:nvSpPr>
          <p:spPr>
            <a:xfrm>
              <a:off x="7735" y="5602"/>
              <a:ext cx="3795" cy="580"/>
            </a:xfrm>
            <a:prstGeom prst="rect">
              <a:avLst/>
            </a:prstGeom>
          </p:spPr>
          <p:txBody>
            <a:bodyPr wrap="square">
              <a:spAutoFit/>
            </a:bodyPr>
            <a:lstStyle/>
            <a:p>
              <a:pPr algn="ctr"/>
              <a:r>
                <a:rPr lang="zh-CN" altLang="en-US" b="1" dirty="0">
                  <a:solidFill>
                    <a:schemeClr val="bg1"/>
                  </a:solidFill>
                  <a:latin typeface="+mn-ea"/>
                </a:rPr>
                <a:t>汽车</a:t>
              </a:r>
              <a:r>
                <a:rPr lang="en-US" altLang="zh-CN" b="1" dirty="0">
                  <a:solidFill>
                    <a:schemeClr val="bg1"/>
                  </a:solidFill>
                  <a:latin typeface="+mn-ea"/>
                </a:rPr>
                <a:t>4S</a:t>
              </a:r>
              <a:r>
                <a:rPr lang="zh-CN" altLang="en-US" b="1" dirty="0">
                  <a:solidFill>
                    <a:schemeClr val="bg1"/>
                  </a:solidFill>
                  <a:latin typeface="+mn-ea"/>
                </a:rPr>
                <a:t>店</a:t>
              </a:r>
              <a:endParaRPr lang="zh-CN" altLang="en-US" b="1" dirty="0">
                <a:solidFill>
                  <a:schemeClr val="bg1"/>
                </a:solidFill>
                <a:latin typeface="+mn-ea"/>
              </a:endParaRPr>
            </a:p>
          </p:txBody>
        </p:sp>
        <p:sp>
          <p:nvSpPr>
            <p:cNvPr id="9" name="矩形 8"/>
            <p:cNvSpPr/>
            <p:nvPr/>
          </p:nvSpPr>
          <p:spPr>
            <a:xfrm>
              <a:off x="13851" y="5627"/>
              <a:ext cx="3248" cy="580"/>
            </a:xfrm>
            <a:prstGeom prst="rect">
              <a:avLst/>
            </a:prstGeom>
          </p:spPr>
          <p:txBody>
            <a:bodyPr wrap="square">
              <a:spAutoFit/>
            </a:bodyPr>
            <a:lstStyle/>
            <a:p>
              <a:pPr algn="ctr"/>
              <a:endParaRPr lang="zh-CN" altLang="en-GB" b="1" dirty="0">
                <a:solidFill>
                  <a:schemeClr val="bg1"/>
                </a:solidFill>
                <a:latin typeface="+mn-ea"/>
              </a:endParaRPr>
            </a:p>
          </p:txBody>
        </p:sp>
      </p:grpSp>
      <p:sp>
        <p:nvSpPr>
          <p:cNvPr id="35" name="文本框 34"/>
          <p:cNvSpPr txBox="1"/>
          <p:nvPr/>
        </p:nvSpPr>
        <p:spPr>
          <a:xfrm>
            <a:off x="777240" y="963295"/>
            <a:ext cx="6005830" cy="368300"/>
          </a:xfrm>
          <a:prstGeom prst="rect">
            <a:avLst/>
          </a:prstGeom>
          <a:noFill/>
        </p:spPr>
        <p:txBody>
          <a:bodyPr wrap="square" rtlCol="0">
            <a:spAutoFit/>
          </a:bodyPr>
          <a:lstStyle/>
          <a:p>
            <a:pPr marL="285750" indent="-285750" algn="ctr">
              <a:buFont typeface="Wingdings" panose="05000000000000000000" charset="0"/>
              <a:buChar char="l"/>
            </a:pPr>
            <a:r>
              <a:rPr lang="zh-CN" altLang="en-US" b="1" dirty="0"/>
              <a:t>应用于自动驾驶研究所、自动驾驶公司、汽车</a:t>
            </a:r>
            <a:r>
              <a:rPr lang="en-US" altLang="zh-CN" b="1" dirty="0"/>
              <a:t>4S</a:t>
            </a:r>
            <a:r>
              <a:rPr lang="zh-CN" altLang="en-US" b="1" dirty="0"/>
              <a:t>店</a:t>
            </a:r>
            <a:endParaRPr lang="zh-CN" altLang="en-US" b="1" dirty="0"/>
          </a:p>
        </p:txBody>
      </p:sp>
      <p:sp>
        <p:nvSpPr>
          <p:cNvPr id="10" name="文本框 9"/>
          <p:cNvSpPr txBox="1"/>
          <p:nvPr/>
        </p:nvSpPr>
        <p:spPr>
          <a:xfrm>
            <a:off x="6783070" y="963295"/>
            <a:ext cx="5507355" cy="368300"/>
          </a:xfrm>
          <a:prstGeom prst="rect">
            <a:avLst/>
          </a:prstGeom>
          <a:noFill/>
        </p:spPr>
        <p:txBody>
          <a:bodyPr wrap="square" rtlCol="0">
            <a:spAutoFit/>
          </a:bodyPr>
          <a:lstStyle/>
          <a:p>
            <a:pPr marL="285750" indent="-285750" algn="ctr">
              <a:buFont typeface="Wingdings" panose="05000000000000000000" charset="0"/>
              <a:buChar char="l"/>
            </a:pPr>
            <a:r>
              <a:rPr lang="zh-CN" altLang="en-US" b="1" dirty="0"/>
              <a:t>服务于自动驾驶研究人员、司机、汽车购买者</a:t>
            </a:r>
            <a:endParaRPr lang="zh-CN" altLang="en-US" b="1" dirty="0"/>
          </a:p>
        </p:txBody>
      </p:sp>
      <p:pic>
        <p:nvPicPr>
          <p:cNvPr id="5" name="图片 4" descr="自动驾驶研究所"/>
          <p:cNvPicPr>
            <a:picLocks noChangeAspect="1"/>
          </p:cNvPicPr>
          <p:nvPr/>
        </p:nvPicPr>
        <p:blipFill>
          <a:blip r:embed="rId2"/>
          <a:stretch>
            <a:fillRect/>
          </a:stretch>
        </p:blipFill>
        <p:spPr>
          <a:xfrm>
            <a:off x="1360805" y="2369185"/>
            <a:ext cx="2078355" cy="1487805"/>
          </a:xfrm>
          <a:prstGeom prst="rect">
            <a:avLst/>
          </a:prstGeom>
        </p:spPr>
      </p:pic>
      <p:pic>
        <p:nvPicPr>
          <p:cNvPr id="7" name="图片 6" descr="自动驾驶汽车4S店"/>
          <p:cNvPicPr>
            <a:picLocks noChangeAspect="1"/>
          </p:cNvPicPr>
          <p:nvPr/>
        </p:nvPicPr>
        <p:blipFill>
          <a:blip r:embed="rId3"/>
          <a:stretch>
            <a:fillRect/>
          </a:stretch>
        </p:blipFill>
        <p:spPr>
          <a:xfrm>
            <a:off x="4912360" y="2368550"/>
            <a:ext cx="2484120" cy="1519555"/>
          </a:xfrm>
          <a:prstGeom prst="rect">
            <a:avLst/>
          </a:prstGeom>
        </p:spPr>
      </p:pic>
      <p:pic>
        <p:nvPicPr>
          <p:cNvPr id="8" name="图片 7" descr="鱼眼自动驾驶研究"/>
          <p:cNvPicPr>
            <a:picLocks noChangeAspect="1"/>
          </p:cNvPicPr>
          <p:nvPr/>
        </p:nvPicPr>
        <p:blipFill>
          <a:blip r:embed="rId4"/>
          <a:stretch>
            <a:fillRect/>
          </a:stretch>
        </p:blipFill>
        <p:spPr>
          <a:xfrm>
            <a:off x="8514080" y="2368550"/>
            <a:ext cx="2645410" cy="1605915"/>
          </a:xfrm>
          <a:prstGeom prst="rect">
            <a:avLst/>
          </a:prstGeom>
        </p:spPr>
      </p:pic>
      <p:sp>
        <p:nvSpPr>
          <p:cNvPr id="12" name="矩形 11"/>
          <p:cNvSpPr/>
          <p:nvPr>
            <p:custDataLst>
              <p:tags r:id="rId5"/>
            </p:custDataLst>
          </p:nvPr>
        </p:nvSpPr>
        <p:spPr>
          <a:xfrm>
            <a:off x="8621395" y="4153535"/>
            <a:ext cx="2409825" cy="645160"/>
          </a:xfrm>
          <a:prstGeom prst="rect">
            <a:avLst/>
          </a:prstGeom>
        </p:spPr>
        <p:txBody>
          <a:bodyPr wrap="square">
            <a:spAutoFit/>
          </a:bodyPr>
          <a:p>
            <a:pPr algn="ctr"/>
            <a:r>
              <a:rPr lang="zh-CN" altLang="en-US" b="1" dirty="0">
                <a:solidFill>
                  <a:schemeClr val="bg1"/>
                </a:solidFill>
                <a:latin typeface="+mn-ea"/>
              </a:rPr>
              <a:t>研究鱼眼相机用于自动驾驶</a:t>
            </a:r>
            <a:endParaRPr lang="zh-CN" altLang="en-US" b="1" dirty="0">
              <a:solidFill>
                <a:schemeClr val="bg1"/>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1162367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多维度需求分析</a:t>
            </a:r>
            <a:endParaRPr lang="zh-CN" altLang="en-US" sz="2800" b="1" dirty="0">
              <a:latin typeface="宋体" panose="02010600030101010101" pitchFamily="2" charset="-122"/>
              <a:ea typeface="宋体" panose="02010600030101010101" pitchFamily="2" charset="-122"/>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738505" y="4418330"/>
            <a:ext cx="4729480" cy="2030095"/>
          </a:xfrm>
          <a:prstGeom prst="rect">
            <a:avLst/>
          </a:prstGeom>
          <a:noFill/>
        </p:spPr>
        <p:txBody>
          <a:bodyPr wrap="square" rtlCol="0">
            <a:spAutoFit/>
          </a:bodyPr>
          <a:lstStyle/>
          <a:p>
            <a:pPr marL="285750" indent="-285750">
              <a:buFont typeface="Wingdings" panose="05000000000000000000" charset="0"/>
              <a:buChar char="l"/>
            </a:pPr>
            <a:r>
              <a:rPr lang="zh-CN" altLang="en-US"/>
              <a:t>研究人员对自动驾驶仿真系统的需求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自动驾驶研究对高质量鱼眼数据集的需求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汽车</a:t>
            </a:r>
            <a:r>
              <a:rPr lang="en-US" altLang="zh-CN"/>
              <a:t>4S</a:t>
            </a:r>
            <a:r>
              <a:rPr lang="zh-CN" altLang="en-US"/>
              <a:t>店对驾驶仿真的需求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p:txBody>
      </p:sp>
      <p:pic>
        <p:nvPicPr>
          <p:cNvPr id="5" name="图片 4" descr="需求分析"/>
          <p:cNvPicPr>
            <a:picLocks noChangeAspect="1"/>
          </p:cNvPicPr>
          <p:nvPr/>
        </p:nvPicPr>
        <p:blipFill>
          <a:blip r:embed="rId1"/>
          <a:stretch>
            <a:fillRect/>
          </a:stretch>
        </p:blipFill>
        <p:spPr>
          <a:xfrm>
            <a:off x="738505" y="-158750"/>
            <a:ext cx="11670030" cy="637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819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8196"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2</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8197" name="文本框 12"/>
          <p:cNvSpPr txBox="1"/>
          <p:nvPr/>
        </p:nvSpPr>
        <p:spPr>
          <a:xfrm>
            <a:off x="2762250" y="3632200"/>
            <a:ext cx="6177280" cy="829945"/>
          </a:xfrm>
          <a:prstGeom prst="rect">
            <a:avLst/>
          </a:prstGeom>
          <a:noFill/>
          <a:ln w="9525">
            <a:noFill/>
          </a:ln>
        </p:spPr>
        <p:txBody>
          <a:bodyPr wrap="square" anchor="t">
            <a:spAutoFit/>
          </a:bodyPr>
          <a:lstStyle/>
          <a:p>
            <a:pPr lvl="0" algn="l" eaLnBrk="0" hangingPunct="0"/>
            <a:r>
              <a:rPr lang="zh-CN" altLang="en-US" sz="4800" b="1" dirty="0">
                <a:solidFill>
                  <a:srgbClr val="1C4885"/>
                </a:solidFill>
                <a:latin typeface="微软雅黑" panose="020B0503020204020204" pitchFamily="34" charset="-122"/>
                <a:ea typeface="微软雅黑" panose="020B0503020204020204" pitchFamily="34" charset="-122"/>
                <a:sym typeface="+mn-ea"/>
              </a:rPr>
              <a:t>逻辑模型</a:t>
            </a:r>
            <a:endParaRPr lang="zh-CN" altLang="en-US" sz="4800" b="1" dirty="0">
              <a:solidFill>
                <a:srgbClr val="1C4885"/>
              </a:solidFill>
              <a:latin typeface="微软雅黑" panose="020B0503020204020204" pitchFamily="34" charset="-122"/>
              <a:ea typeface="微软雅黑" panose="020B0503020204020204" pitchFamily="34" charset="-122"/>
              <a:sym typeface="+mn-ea"/>
            </a:endParaRPr>
          </a:p>
        </p:txBody>
      </p:sp>
      <p:sp>
        <p:nvSpPr>
          <p:cNvPr id="8201" name="矩形 16"/>
          <p:cNvSpPr/>
          <p:nvPr/>
        </p:nvSpPr>
        <p:spPr>
          <a:xfrm>
            <a:off x="2886075" y="5012055"/>
            <a:ext cx="5736590" cy="423545"/>
          </a:xfrm>
          <a:prstGeom prst="rect">
            <a:avLst/>
          </a:prstGeom>
          <a:noFill/>
          <a:ln w="9525">
            <a:noFill/>
          </a:ln>
        </p:spPr>
        <p:txBody>
          <a:bodyPr wrap="square" anchor="t">
            <a:spAutoFit/>
          </a:bodyPr>
          <a:lstStyle/>
          <a:p>
            <a:pPr lvl="0" algn="just" defTabSz="1216025" eaLnBrk="1" hangingPunct="1">
              <a:lnSpc>
                <a:spcPct val="120000"/>
              </a:lnSpc>
              <a:spcBef>
                <a:spcPct val="20000"/>
              </a:spcBef>
            </a:pPr>
            <a:r>
              <a:rPr lang="en-US" altLang="zh-CN" dirty="0">
                <a:solidFill>
                  <a:schemeClr val="bg1"/>
                </a:solidFill>
                <a:latin typeface="Times New Roman" panose="02020603050405020304" pitchFamily="18" charset="0"/>
                <a:cs typeface="Times New Roman" panose="02020603050405020304" pitchFamily="18" charset="0"/>
                <a:sym typeface="+mn-ea"/>
              </a:rPr>
              <a:t>Logical model</a:t>
            </a:r>
            <a:endParaRPr lang="en-US" altLang="zh-CN" dirty="0">
              <a:solidFill>
                <a:schemeClr val="bg1"/>
              </a:solidFill>
              <a:latin typeface="Times New Roman" panose="02020603050405020304" pitchFamily="18" charset="0"/>
              <a:cs typeface="Times New Roman" panose="02020603050405020304" pitchFamily="18" charset="0"/>
              <a:sym typeface="+mn-ea"/>
            </a:endParaRPr>
          </a:p>
        </p:txBody>
      </p:sp>
      <p:sp>
        <p:nvSpPr>
          <p:cNvPr id="8202" name="文本框 17"/>
          <p:cNvSpPr/>
          <p:nvPr/>
        </p:nvSpPr>
        <p:spPr>
          <a:xfrm>
            <a:off x="146307" y="4933950"/>
            <a:ext cx="2155825" cy="881063"/>
          </a:xfrm>
          <a:custGeom>
            <a:avLst/>
            <a:gdLst/>
            <a:ahLst/>
            <a:cxnLst>
              <a:cxn ang="0">
                <a:pos x="352006" y="0"/>
              </a:cxn>
              <a:cxn ang="0">
                <a:pos x="1116761" y="0"/>
              </a:cxn>
              <a:cxn ang="0">
                <a:pos x="791586" y="294305"/>
              </a:cxn>
              <a:cxn ang="0">
                <a:pos x="791586" y="307165"/>
              </a:cxn>
              <a:cxn ang="0">
                <a:pos x="2154994" y="307165"/>
              </a:cxn>
              <a:cxn ang="0">
                <a:pos x="2154994" y="883757"/>
              </a:cxn>
              <a:cxn ang="0">
                <a:pos x="0" y="883757"/>
              </a:cxn>
              <a:cxn ang="0">
                <a:pos x="0" y="339318"/>
              </a:cxn>
              <a:cxn ang="0">
                <a:pos x="352006" y="0"/>
              </a:cxn>
            </a:cxnLst>
            <a:rect l="0" t="0" r="0" b="0"/>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w="9525">
            <a:noFill/>
          </a:ln>
        </p:spPr>
        <p:txBody>
          <a:bodyPr/>
          <a:lstStyle/>
          <a:p>
            <a:endParaRPr lang="zh-CN" altLang="en-US"/>
          </a:p>
        </p:txBody>
      </p:sp>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逻辑结构图</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2" name="对象 -2147482624"/>
          <p:cNvGraphicFramePr/>
          <p:nvPr>
            <p:custDataLst>
              <p:tags r:id="rId1"/>
            </p:custDataLst>
          </p:nvPr>
        </p:nvGraphicFramePr>
        <p:xfrm>
          <a:off x="1965325" y="855980"/>
          <a:ext cx="3937000" cy="5784850"/>
        </p:xfrm>
        <a:graphic>
          <a:graphicData uri="http://schemas.openxmlformats.org/presentationml/2006/ole">
            <mc:AlternateContent xmlns:mc="http://schemas.openxmlformats.org/markup-compatibility/2006">
              <mc:Choice xmlns:v="urn:schemas-microsoft-com:vml" Requires="v">
                <p:oleObj spid="_x0000_s3076" name="" r:id="rId2" imgW="3329305" imgH="4887595" progId="Visio.Drawing.15">
                  <p:embed/>
                </p:oleObj>
              </mc:Choice>
              <mc:Fallback>
                <p:oleObj name="" r:id="rId2" imgW="3329305" imgH="4887595" progId="Visio.Drawing.15">
                  <p:embed/>
                  <p:pic>
                    <p:nvPicPr>
                      <p:cNvPr id="0" name="图片 3075"/>
                      <p:cNvPicPr/>
                      <p:nvPr/>
                    </p:nvPicPr>
                    <p:blipFill>
                      <a:blip r:embed="rId3"/>
                      <a:stretch>
                        <a:fillRect/>
                      </a:stretch>
                    </p:blipFill>
                    <p:spPr>
                      <a:xfrm>
                        <a:off x="1965325" y="855980"/>
                        <a:ext cx="3937000" cy="5784850"/>
                      </a:xfrm>
                      <a:prstGeom prst="rect">
                        <a:avLst/>
                      </a:prstGeom>
                      <a:noFill/>
                      <a:ln w="38100">
                        <a:noFill/>
                        <a:miter/>
                      </a:ln>
                    </p:spPr>
                  </p:pic>
                </p:oleObj>
              </mc:Fallback>
            </mc:AlternateContent>
          </a:graphicData>
        </a:graphic>
      </p:graphicFrame>
      <p:sp>
        <p:nvSpPr>
          <p:cNvPr id="100" name="文本框 99"/>
          <p:cNvSpPr txBox="1"/>
          <p:nvPr/>
        </p:nvSpPr>
        <p:spPr>
          <a:xfrm>
            <a:off x="6385560" y="2628265"/>
            <a:ext cx="5080000" cy="1937385"/>
          </a:xfrm>
          <a:prstGeom prst="rect">
            <a:avLst/>
          </a:prstGeom>
          <a:noFill/>
          <a:ln w="9525">
            <a:noFill/>
          </a:ln>
        </p:spPr>
        <p:txBody>
          <a:bodyPr>
            <a:noAutofit/>
          </a:bodyPr>
          <a:p>
            <a:pPr indent="330200"/>
            <a:r>
              <a:rPr lang="zh-CN" sz="2800" b="0">
                <a:latin typeface="Times New Roman" panose="02020603050405020304" pitchFamily="18" charset="0"/>
                <a:ea typeface="宋体" panose="02010600030101010101" pitchFamily="2" charset="-122"/>
              </a:rPr>
              <a:t>整体系统逻辑架构可以分为三个层级，通过层级划分，可以全面展现整体应用系统的设计思路。</a:t>
            </a:r>
            <a:endParaRPr lang="zh-CN" altLang="en-US" sz="2800" b="0">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展现层</a:t>
            </a:r>
            <a:endParaRPr lang="zh-CN" altLang="en-US" sz="2800" b="1" dirty="0">
              <a:latin typeface="宋体" panose="02010600030101010101" pitchFamily="2" charset="-122"/>
              <a:ea typeface="宋体" panose="02010600030101010101" pitchFamily="2" charset="-122"/>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1" name="图片 7"/>
          <p:cNvPicPr>
            <a:picLocks noChangeAspect="1"/>
          </p:cNvPicPr>
          <p:nvPr>
            <p:custDataLst>
              <p:tags r:id="rId1"/>
            </p:custDataLst>
          </p:nvPr>
        </p:nvPicPr>
        <p:blipFill>
          <a:blip r:embed="rId2"/>
          <a:stretch>
            <a:fillRect/>
          </a:stretch>
        </p:blipFill>
        <p:spPr>
          <a:xfrm>
            <a:off x="6464300" y="733425"/>
            <a:ext cx="5073650" cy="3292475"/>
          </a:xfrm>
          <a:prstGeom prst="rect">
            <a:avLst/>
          </a:prstGeom>
          <a:noFill/>
          <a:ln>
            <a:noFill/>
          </a:ln>
        </p:spPr>
      </p:pic>
      <p:pic>
        <p:nvPicPr>
          <p:cNvPr id="20" name="图片 6"/>
          <p:cNvPicPr>
            <a:picLocks noChangeAspect="1"/>
          </p:cNvPicPr>
          <p:nvPr>
            <p:custDataLst>
              <p:tags r:id="rId3"/>
            </p:custDataLst>
          </p:nvPr>
        </p:nvPicPr>
        <p:blipFill>
          <a:blip r:embed="rId4"/>
          <a:stretch>
            <a:fillRect/>
          </a:stretch>
        </p:blipFill>
        <p:spPr>
          <a:xfrm>
            <a:off x="721360" y="733425"/>
            <a:ext cx="4951730" cy="3293745"/>
          </a:xfrm>
          <a:prstGeom prst="rect">
            <a:avLst/>
          </a:prstGeom>
          <a:noFill/>
          <a:ln>
            <a:noFill/>
          </a:ln>
        </p:spPr>
      </p:pic>
      <p:grpSp>
        <p:nvGrpSpPr>
          <p:cNvPr id="42" name="简约风工作计划制定" descr="7b0a202020202274657874626f78223a20227b5c2269645c223a32303334313234372c5c227469645c223a5c225c227d220a7d0a"/>
          <p:cNvGrpSpPr/>
          <p:nvPr/>
        </p:nvGrpSpPr>
        <p:grpSpPr>
          <a:xfrm>
            <a:off x="721360" y="4221480"/>
            <a:ext cx="10720705" cy="2290445"/>
            <a:chOff x="5484" y="3378"/>
            <a:chExt cx="8232" cy="4044"/>
          </a:xfrm>
        </p:grpSpPr>
        <p:pic>
          <p:nvPicPr>
            <p:cNvPr id="43" name="图片 42"/>
            <p:cNvPicPr>
              <a:picLocks noChangeAspect="1"/>
            </p:cNvPicPr>
            <p:nvPr>
              <p:custDataLst>
                <p:tags r:id="rId5"/>
              </p:custDataLst>
            </p:nvPr>
          </p:nvPicPr>
          <p:blipFill>
            <a:blip r:embed="rId6"/>
            <a:srcRect t="5774" b="5774"/>
            <a:stretch>
              <a:fillRect/>
            </a:stretch>
          </p:blipFill>
          <p:spPr>
            <a:xfrm>
              <a:off x="5484" y="3378"/>
              <a:ext cx="8232" cy="4044"/>
            </a:xfrm>
            <a:prstGeom prst="rect">
              <a:avLst/>
            </a:prstGeom>
          </p:spPr>
        </p:pic>
        <p:sp>
          <p:nvSpPr>
            <p:cNvPr id="44" name="文本框 43"/>
            <p:cNvSpPr txBox="1"/>
            <p:nvPr>
              <p:custDataLst>
                <p:tags r:id="rId7"/>
              </p:custDataLst>
            </p:nvPr>
          </p:nvSpPr>
          <p:spPr>
            <a:xfrm>
              <a:off x="5715" y="4148"/>
              <a:ext cx="7703" cy="2686"/>
            </a:xfrm>
            <a:prstGeom prst="rect">
              <a:avLst/>
            </a:prstGeom>
            <a:noFill/>
          </p:spPr>
          <p:txBody>
            <a:bodyPr wrap="square" rtlCol="0">
              <a:normAutofit fontScale="6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a:solidFill>
                    <a:srgbClr val="444957"/>
                  </a:solidFill>
                  <a:latin typeface="汉仪大黑简" panose="02010609000101010101" charset="-122"/>
                  <a:ea typeface="汉仪大黑简" panose="02010609000101010101" charset="-122"/>
                  <a:cs typeface="汉仪大黑简" panose="02010609000101010101" charset="-122"/>
                </a:rPr>
                <a:t>我们基于PySide6及PyQt6框架用来做软件页面，PySide6作为基于Qt框架的Python绑定库，具有出色的可移植性，能够轻松地在多个操作系统上运行。通过QSS（Qt样式表）设计暗色、亮色两种风格主题，用qrc存储本地资源，再通过pyside6-designer综合设计界面。</a:t>
              </a:r>
              <a:endParaRPr lang="zh-CN" altLang="en-US" sz="3600">
                <a:solidFill>
                  <a:srgbClr val="444957"/>
                </a:solidFill>
                <a:latin typeface="汉仪大黑简" panose="02010609000101010101" charset="-122"/>
                <a:ea typeface="汉仪大黑简" panose="02010609000101010101" charset="-122"/>
                <a:cs typeface="汉仪大黑简" panose="02010609000101010101" charset="-122"/>
              </a:endParaRPr>
            </a:p>
            <a:p>
              <a:pPr algn="dist" fontAlgn="auto">
                <a:lnSpc>
                  <a:spcPts val="2880"/>
                </a:lnSpc>
              </a:pPr>
              <a:endParaRPr lang="en-US" altLang="zh-CN" sz="1200" b="1">
                <a:solidFill>
                  <a:schemeClr val="bg1"/>
                </a:solidFill>
                <a:latin typeface="汉仪大黑简" panose="02010609000101010101" charset="-122"/>
                <a:ea typeface="汉仪大黑简" panose="02010609000101010101" charset="-122"/>
                <a:cs typeface="汉仪大黑简" panose="0201060900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通讯层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5" name="图片 4" descr="20190222155606922"/>
          <p:cNvPicPr>
            <a:picLocks noChangeAspect="1"/>
          </p:cNvPicPr>
          <p:nvPr/>
        </p:nvPicPr>
        <p:blipFill>
          <a:blip r:embed="rId1"/>
          <a:stretch>
            <a:fillRect/>
          </a:stretch>
        </p:blipFill>
        <p:spPr>
          <a:xfrm>
            <a:off x="175895" y="725805"/>
            <a:ext cx="11839575" cy="5344160"/>
          </a:xfrm>
          <a:prstGeom prst="rect">
            <a:avLst/>
          </a:prstGeom>
        </p:spPr>
      </p:pic>
      <p:sp>
        <p:nvSpPr>
          <p:cNvPr id="6" name="文本框 5"/>
          <p:cNvSpPr txBox="1"/>
          <p:nvPr>
            <p:custDataLst>
              <p:tags r:id="rId2"/>
            </p:custDataLst>
          </p:nvPr>
        </p:nvSpPr>
        <p:spPr>
          <a:xfrm>
            <a:off x="962025" y="6158230"/>
            <a:ext cx="10268585" cy="368300"/>
          </a:xfrm>
          <a:prstGeom prst="rect">
            <a:avLst/>
          </a:prstGeom>
          <a:noFill/>
        </p:spPr>
        <p:txBody>
          <a:bodyPr wrap="square" rtlCol="0">
            <a:spAutoFit/>
          </a:bodyPr>
          <a:p>
            <a:r>
              <a:rPr lang="zh-CN" altLang="en-US"/>
              <a:t>在UE4中，我们使用Socket类库实现本地TCP通信。它更加底层，提供可靠的、面向连接的数据传输。</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SELECTED" val="True"/>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DIAGRAM_VIRTUALLY_FRAME" val="{&quot;height&quot;:142.5,&quot;left&quot;:109.25,&quot;top&quot;:215.85,&quot;width&quot;:381.75}"/>
</p:tagLst>
</file>

<file path=ppt/tags/tag153.xml><?xml version="1.0" encoding="utf-8"?>
<p:tagLst xmlns:p="http://schemas.openxmlformats.org/presentationml/2006/main">
  <p:tag name="KSO_WM_DIAGRAM_VIRTUALLY_FRAME" val="{&quot;height&quot;:142.5,&quot;left&quot;:109.25,&quot;top&quot;:215.85,&quot;width&quot;:381.75}"/>
</p:tagLst>
</file>

<file path=ppt/tags/tag154.xml><?xml version="1.0" encoding="utf-8"?>
<p:tagLst xmlns:p="http://schemas.openxmlformats.org/presentationml/2006/main">
  <p:tag name="KSO_WM_DIAGRAM_VIRTUALLY_FRAME" val="{&quot;height&quot;:142.5,&quot;left&quot;:109.25,&quot;top&quot;:215.85,&quot;width&quot;:381.75}"/>
</p:tagLst>
</file>

<file path=ppt/tags/tag155.xml><?xml version="1.0" encoding="utf-8"?>
<p:tagLst xmlns:p="http://schemas.openxmlformats.org/presentationml/2006/main">
  <p:tag name="KSO_WM_DIAGRAM_VIRTUALLY_FRAME" val="{&quot;height&quot;:142.5,&quot;left&quot;:109.25,&quot;top&quot;:215.85,&quot;width&quot;:381.75}"/>
</p:tagLst>
</file>

<file path=ppt/tags/tag156.xml><?xml version="1.0" encoding="utf-8"?>
<p:tagLst xmlns:p="http://schemas.openxmlformats.org/presentationml/2006/main">
  <p:tag name="KSO_WM_DIAGRAM_VIRTUALLY_FRAME" val="{&quot;height&quot;:142.5,&quot;left&quot;:109.25,&quot;top&quot;:215.85,&quot;width&quot;:381.75}"/>
</p:tagLst>
</file>

<file path=ppt/tags/tag157.xml><?xml version="1.0" encoding="utf-8"?>
<p:tagLst xmlns:p="http://schemas.openxmlformats.org/presentationml/2006/main">
  <p:tag name="KSO_WM_DIAGRAM_VIRTUALLY_FRAME" val="{&quot;height&quot;:142.5,&quot;left&quot;:109.25,&quot;top&quot;:215.85,&quot;width&quot;:381.75}"/>
</p:tagLst>
</file>

<file path=ppt/tags/tag158.xml><?xml version="1.0" encoding="utf-8"?>
<p:tagLst xmlns:p="http://schemas.openxmlformats.org/presentationml/2006/main">
  <p:tag name="KSO_WM_DIAGRAM_VIRTUALLY_FRAME" val="{&quot;height&quot;:142.5,&quot;left&quot;:109.25,&quot;top&quot;:215.85,&quot;width&quot;:381.75}"/>
</p:tagLst>
</file>

<file path=ppt/tags/tag159.xml><?xml version="1.0" encoding="utf-8"?>
<p:tagLst xmlns:p="http://schemas.openxmlformats.org/presentationml/2006/main">
  <p:tag name="KSO_WM_DIAGRAM_VIRTUALLY_FRAME" val="{&quot;height&quot;:142.5,&quot;left&quot;:109.25,&quot;top&quot;:215.85,&quot;width&quot;:381.7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TABLE_ENDDRAG_ORIGIN_RECT" val="767*429"/>
  <p:tag name="TABLE_ENDDRAG_RECT" val="104*52*767*429"/>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DIAGRAM_VIRTUALLY_FRAME" val="{&quot;height&quot;:143.05,&quot;left&quot;:109.25,&quot;top&quot;:267.85,&quot;width&quot;:371.6585039370078}"/>
</p:tagLst>
</file>

<file path=ppt/tags/tag195.xml><?xml version="1.0" encoding="utf-8"?>
<p:tagLst xmlns:p="http://schemas.openxmlformats.org/presentationml/2006/main">
  <p:tag name="KSO_WM_DIAGRAM_VIRTUALLY_FRAME" val="{&quot;height&quot;:143.05,&quot;left&quot;:109.25,&quot;top&quot;:267.85,&quot;width&quot;:371.6585039370078}"/>
</p:tagLst>
</file>

<file path=ppt/tags/tag196.xml><?xml version="1.0" encoding="utf-8"?>
<p:tagLst xmlns:p="http://schemas.openxmlformats.org/presentationml/2006/main">
  <p:tag name="KSO_WM_DIAGRAM_VIRTUALLY_FRAME" val="{&quot;height&quot;:143.05,&quot;left&quot;:109.25,&quot;top&quot;:267.85,&quot;width&quot;:371.6585039370078}"/>
</p:tagLst>
</file>

<file path=ppt/tags/tag197.xml><?xml version="1.0" encoding="utf-8"?>
<p:tagLst xmlns:p="http://schemas.openxmlformats.org/presentationml/2006/main">
  <p:tag name="KSO_WM_DIAGRAM_VIRTUALLY_FRAME" val="{&quot;height&quot;:143.05,&quot;left&quot;:109.25,&quot;top&quot;:267.85,&quot;width&quot;:371.6585039370078}"/>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UNIT_PLACING_PICTURE_USER_VIEWPORT" val="{&quot;height&quot;:9168,&quot;width&quot;:16300}"/>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commondata" val="eyJoZGlkIjoiMmNmMmNmYzAwZDgwMWE5YjRkNDcyZDJjOGQxYTA2NDgifQ=="/>
  <p:tag name="resource_record_key" val="{&quot;13&quot;:[4532398,4563114,20001594,4364974,20001596,4563123,20469026],&quot;29&quot;:[20750920,20740217,20739861,2073985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142.5,&quot;left&quot;:128.9,&quot;top&quot;:230.15,&quot;width&quot;:371.6585039370078}"/>
</p:tagLst>
</file>

<file path=ppt/tags/tag67.xml><?xml version="1.0" encoding="utf-8"?>
<p:tagLst xmlns:p="http://schemas.openxmlformats.org/presentationml/2006/main">
  <p:tag name="KSO_WM_DIAGRAM_VIRTUALLY_FRAME" val="{&quot;height&quot;:142.5,&quot;left&quot;:128.9,&quot;top&quot;:230.15,&quot;width&quot;:371.6585039370078}"/>
</p:tagLst>
</file>

<file path=ppt/tags/tag68.xml><?xml version="1.0" encoding="utf-8"?>
<p:tagLst xmlns:p="http://schemas.openxmlformats.org/presentationml/2006/main">
  <p:tag name="KSO_WM_DIAGRAM_VIRTUALLY_FRAME" val="{&quot;height&quot;:142.5,&quot;left&quot;:128.9,&quot;top&quot;:230.15,&quot;width&quot;:371.6585039370078}"/>
</p:tagLst>
</file>

<file path=ppt/tags/tag69.xml><?xml version="1.0" encoding="utf-8"?>
<p:tagLst xmlns:p="http://schemas.openxmlformats.org/presentationml/2006/main">
  <p:tag name="KSO_WM_DIAGRAM_VIRTUALLY_FRAME" val="{&quot;height&quot;:142.5,&quot;left&quot;:128.9,&quot;top&quot;:230.15,&quot;width&quot;:371.658503937007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142.5,&quot;left&quot;:128.9,&quot;top&quot;:230.15,&quot;width&quot;:371.6585039370078}"/>
</p:tagLst>
</file>

<file path=ppt/tags/tag71.xml><?xml version="1.0" encoding="utf-8"?>
<p:tagLst xmlns:p="http://schemas.openxmlformats.org/presentationml/2006/main">
  <p:tag name="KSO_WM_DIAGRAM_VIRTUALLY_FRAME" val="{&quot;height&quot;:142.5,&quot;left&quot;:128.9,&quot;top&quot;:230.15,&quot;width&quot;:371.6585039370078}"/>
</p:tagLst>
</file>

<file path=ppt/tags/tag72.xml><?xml version="1.0" encoding="utf-8"?>
<p:tagLst xmlns:p="http://schemas.openxmlformats.org/presentationml/2006/main">
  <p:tag name="KSO_WM_DIAGRAM_VIRTUALLY_FRAME" val="{&quot;height&quot;:142.5,&quot;left&quot;:128.9,&quot;top&quot;:230.15,&quot;width&quot;:371.6585039370078}"/>
</p:tagLst>
</file>

<file path=ppt/tags/tag73.xml><?xml version="1.0" encoding="utf-8"?>
<p:tagLst xmlns:p="http://schemas.openxmlformats.org/presentationml/2006/main">
  <p:tag name="KSO_WM_DIAGRAM_VIRTUALLY_FRAME" val="{&quot;height&quot;:142.5,&quot;left&quot;:128.9,&quot;top&quot;:230.15,&quot;width&quot;:371.6585039370078}"/>
</p:tagLst>
</file>

<file path=ppt/tags/tag74.xml><?xml version="1.0" encoding="utf-8"?>
<p:tagLst xmlns:p="http://schemas.openxmlformats.org/presentationml/2006/main">
  <p:tag name="KSO_WM_DIAGRAM_VIRTUALLY_FRAME" val="{&quot;height&quot;:142.5,&quot;left&quot;:128.9,&quot;top&quot;:230.15,&quot;width&quot;:371.6585039370078}"/>
</p:tagLst>
</file>

<file path=ppt/tags/tag75.xml><?xml version="1.0" encoding="utf-8"?>
<p:tagLst xmlns:p="http://schemas.openxmlformats.org/presentationml/2006/main">
  <p:tag name="KSO_WM_DIAGRAM_VIRTUALLY_FRAME" val="{&quot;height&quot;:142.5,&quot;left&quot;:128.9,&quot;top&quot;:230.15,&quot;width&quot;:371.6585039370078}"/>
</p:tagLst>
</file>

<file path=ppt/tags/tag76.xml><?xml version="1.0" encoding="utf-8"?>
<p:tagLst xmlns:p="http://schemas.openxmlformats.org/presentationml/2006/main">
  <p:tag name="KSO_WM_DIAGRAM_VIRTUALLY_FRAME" val="{&quot;height&quot;:142.5,&quot;left&quot;:128.9,&quot;top&quot;:230.15,&quot;width&quot;:371.6585039370078}"/>
</p:tagLst>
</file>

<file path=ppt/tags/tag77.xml><?xml version="1.0" encoding="utf-8"?>
<p:tagLst xmlns:p="http://schemas.openxmlformats.org/presentationml/2006/main">
  <p:tag name="KSO_WM_DIAGRAM_VIRTUALLY_FRAME" val="{&quot;height&quot;:142.5,&quot;left&quot;:128.9,&quot;top&quot;:230.15,&quot;width&quot;:371.658503937007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ABLE_BEAUTIFY" val="smartTable{e0fcfe5a-16d7-417c-83e2-98721f71c2ae}"/>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PLACING_PICTURE_USER_VIEWPORT" val="{&quot;height&quot;:580,&quot;width&quot;:18325}"/>
</p:tagLst>
</file>

<file path=ppt/tags/tag89.xml><?xml version="1.0" encoding="utf-8"?>
<p:tagLst xmlns:p="http://schemas.openxmlformats.org/presentationml/2006/main">
  <p:tag name="KSO_WM_UNIT_PLACING_PICTURE_USER_VIEWPORT" val="{&quot;height&quot;:3299,&quot;width&quot;:1060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PLACING_PICTURE_USER_VIEWPORT" val="{&quot;height&quot;:6030,&quot;width&quot;:11220}"/>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2327</Words>
  <Application>WPS 演示</Application>
  <PresentationFormat>宽屏</PresentationFormat>
  <Paragraphs>319</Paragraphs>
  <Slides>22</Slides>
  <Notes>24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5" baseType="lpstr">
      <vt:lpstr>Arial</vt:lpstr>
      <vt:lpstr>宋体</vt:lpstr>
      <vt:lpstr>Wingdings</vt:lpstr>
      <vt:lpstr>微软雅黑</vt:lpstr>
      <vt:lpstr>Wingdings</vt:lpstr>
      <vt:lpstr>Calibri</vt:lpstr>
      <vt:lpstr>幼圆</vt:lpstr>
      <vt:lpstr>Times New Roman</vt:lpstr>
      <vt:lpstr>汉仪大黑简</vt:lpstr>
      <vt:lpstr>黑体</vt:lpstr>
      <vt:lpstr>Arial Unicode MS</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M0rtzz</cp:lastModifiedBy>
  <cp:revision>279</cp:revision>
  <dcterms:created xsi:type="dcterms:W3CDTF">2019-06-19T02:08:00Z</dcterms:created>
  <dcterms:modified xsi:type="dcterms:W3CDTF">2024-07-05T08:20:03Z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2052-12.1.0.17140</vt:lpwstr>
  </property>
  <property fmtid="{D5CDD505-2E9C-101B-9397-08002B2CF9AE}" pid="3" name="ICV">
    <vt:lpwstr>6D4AA77C03E6403D8415CCDE00991D98</vt:lpwstr>
  </property>
</Properties>
</file>